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797675" cy="9926638"/>
  <p:embeddedFontLst>
    <p:embeddedFont>
      <p:font typeface="Open Sans" panose="020B0606030504020204" pitchFamily="34" charset="0"/>
      <p:regular r:id="rId25"/>
      <p:bold r:id="rId26"/>
      <p:italic r:id="rId27"/>
      <p:boldItalic r:id="rId28"/>
    </p:embeddedFont>
    <p:embeddedFont>
      <p:font typeface="PT Sans Narrow" panose="020B050602020302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iOExSLH7SVAa3vuUcv7owMtWK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D07274-9680-468A-B2B2-0200B0AC5EDF}">
  <a:tblStyle styleId="{FBD07274-9680-468A-B2B2-0200B0AC5ED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91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Hi, I’m Michelle, and I work in the Library on level 2.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These two covers on the screen are both journals held in the library. They are both good resources to use, but one is more suitable for academic research than the other. Which one would you use for an academic assessment? (OT Abstracts). What could you use Christianity Today for?</a:t>
            </a:r>
            <a:endParaRPr/>
          </a:p>
          <a:p>
            <a:pPr marL="0" lvl="0" indent="0" algn="l" rtl="0">
              <a:lnSpc>
                <a:spcPct val="100000"/>
              </a:lnSpc>
              <a:spcBef>
                <a:spcPts val="0"/>
              </a:spcBef>
              <a:spcAft>
                <a:spcPts val="0"/>
              </a:spcAft>
              <a:buSzPts val="1100"/>
              <a:buNone/>
            </a:pPr>
            <a:r>
              <a:rPr lang="en"/>
              <a:t>Another phrase that pops up a lot is “peer reviewed”. Who knows what that means?</a:t>
            </a:r>
            <a:endParaRPr/>
          </a:p>
          <a:p>
            <a:pPr marL="0" lvl="0" indent="0" algn="l" rtl="0">
              <a:lnSpc>
                <a:spcPct val="100000"/>
              </a:lnSpc>
              <a:spcBef>
                <a:spcPts val="0"/>
              </a:spcBef>
              <a:spcAft>
                <a:spcPts val="0"/>
              </a:spcAft>
              <a:buSzPts val="1100"/>
              <a:buNone/>
            </a:pPr>
            <a:r>
              <a:rPr lang="en"/>
              <a:t>Peer reviewed = experts in this field have read the articles and critiqued them before publication. That means the articles should be up to academic research standards, and the information should be correct and up to date.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did you last use an academic library? What did you use it for?</a:t>
            </a:r>
            <a:endParaRPr/>
          </a:p>
          <a:p>
            <a:pPr marL="0" lvl="0" indent="0" algn="l" rtl="0">
              <a:lnSpc>
                <a:spcPct val="100000"/>
              </a:lnSpc>
              <a:spcBef>
                <a:spcPts val="0"/>
              </a:spcBef>
              <a:spcAft>
                <a:spcPts val="0"/>
              </a:spcAft>
              <a:buSzPts val="1100"/>
              <a:buNone/>
            </a:pPr>
            <a:r>
              <a:rPr lang="en"/>
              <a:t>We can help in lots of ways - finding books (including posting them to distance students), keeping up to date with research, accessing paid resources, printing, search strategies, study spaces, and the whole research process.</a:t>
            </a:r>
            <a:endParaRPr/>
          </a:p>
          <a:p>
            <a:pPr marL="0" lvl="0" indent="0" algn="l" rtl="0">
              <a:lnSpc>
                <a:spcPct val="100000"/>
              </a:lnSpc>
              <a:spcBef>
                <a:spcPts val="0"/>
              </a:spcBef>
              <a:spcAft>
                <a:spcPts val="0"/>
              </a:spcAft>
              <a:buSzPts val="1100"/>
              <a:buNone/>
            </a:pPr>
            <a:r>
              <a:rPr lang="en"/>
              <a:t>The library also has reference and not for loan collections that are only available on campus. This is where we have your textbooks, encyclopedias, dictionaries and some commentaries - important books to 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can help with lots of things - but a few things we DON’T do include writing and editing essays, and knowing all your marking criteria and lecturers’ expectations.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000" b="0" i="0" u="none" strike="noStrike">
                <a:solidFill>
                  <a:srgbClr val="000000"/>
                </a:solidFill>
                <a:latin typeface="Arial"/>
                <a:ea typeface="Arial"/>
                <a:cs typeface="Arial"/>
                <a:sym typeface="Arial"/>
              </a:rPr>
              <a:t>This is the homepage of the library catalogue. On the Top middle is the search bar - and notice that there are options for both basic and advanced searching, to use some of the search techniques we’ll be learning. Top right is the login button. The circles in the middle is all about online resources for each of the departments at Morling. This is where the links to our journal databases and eBook collections are.</a:t>
            </a:r>
            <a:endParaRPr sz="1000" b="0"/>
          </a:p>
          <a:p>
            <a:pPr marL="158750" lvl="0" indent="0" algn="l" rtl="0">
              <a:lnSpc>
                <a:spcPct val="100000"/>
              </a:lnSpc>
              <a:spcBef>
                <a:spcPts val="0"/>
              </a:spcBef>
              <a:spcAft>
                <a:spcPts val="0"/>
              </a:spcAft>
              <a:buSzPts val="1100"/>
              <a:buNone/>
            </a:pPr>
            <a:br>
              <a:rPr lang="en" sz="1000"/>
            </a:b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c42a7087c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c42a7087c2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3"/>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3"/>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3"/>
          <p:cNvGrpSpPr/>
          <p:nvPr/>
        </p:nvGrpSpPr>
        <p:grpSpPr>
          <a:xfrm>
            <a:off x="1004144" y="1022025"/>
            <a:ext cx="7136668" cy="152400"/>
            <a:chOff x="1346429" y="1011300"/>
            <a:chExt cx="6452100" cy="152400"/>
          </a:xfrm>
        </p:grpSpPr>
        <p:cxnSp>
          <p:nvCxnSpPr>
            <p:cNvPr id="13" name="Google Shape;13;p23"/>
            <p:cNvCxnSpPr/>
            <p:nvPr/>
          </p:nvCxnSpPr>
          <p:spPr>
            <a:xfrm rot="10800000">
              <a:off x="1346429" y="1011300"/>
              <a:ext cx="6452100" cy="0"/>
            </a:xfrm>
            <a:prstGeom prst="straightConnector1">
              <a:avLst/>
            </a:prstGeom>
            <a:noFill/>
            <a:ln w="76200" cap="flat" cmpd="sng">
              <a:solidFill>
                <a:srgbClr val="999999"/>
              </a:solidFill>
              <a:prstDash val="solid"/>
              <a:round/>
              <a:headEnd type="none" w="sm" len="sm"/>
              <a:tailEnd type="none" w="sm" len="sm"/>
            </a:ln>
          </p:spPr>
        </p:cxnSp>
        <p:cxnSp>
          <p:nvCxnSpPr>
            <p:cNvPr id="14" name="Google Shape;14;p23"/>
            <p:cNvCxnSpPr/>
            <p:nvPr/>
          </p:nvCxnSpPr>
          <p:spPr>
            <a:xfrm rot="10800000">
              <a:off x="1346429" y="1163700"/>
              <a:ext cx="6452100" cy="0"/>
            </a:xfrm>
            <a:prstGeom prst="straightConnector1">
              <a:avLst/>
            </a:prstGeom>
            <a:noFill/>
            <a:ln w="9525" cap="flat" cmpd="sng">
              <a:solidFill>
                <a:srgbClr val="999999"/>
              </a:solidFill>
              <a:prstDash val="solid"/>
              <a:round/>
              <a:headEnd type="none" w="sm" len="sm"/>
              <a:tailEnd type="none" w="sm" len="sm"/>
            </a:ln>
          </p:spPr>
        </p:cxnSp>
      </p:grpSp>
      <p:grpSp>
        <p:nvGrpSpPr>
          <p:cNvPr id="15" name="Google Shape;15;p23"/>
          <p:cNvGrpSpPr/>
          <p:nvPr/>
        </p:nvGrpSpPr>
        <p:grpSpPr>
          <a:xfrm>
            <a:off x="1004151" y="3969100"/>
            <a:ext cx="7136668" cy="152400"/>
            <a:chOff x="1346435" y="3969088"/>
            <a:chExt cx="6452100" cy="152400"/>
          </a:xfrm>
        </p:grpSpPr>
        <p:cxnSp>
          <p:nvCxnSpPr>
            <p:cNvPr id="16" name="Google Shape;16;p23"/>
            <p:cNvCxnSpPr/>
            <p:nvPr/>
          </p:nvCxnSpPr>
          <p:spPr>
            <a:xfrm>
              <a:off x="1346435" y="4121488"/>
              <a:ext cx="6452100" cy="0"/>
            </a:xfrm>
            <a:prstGeom prst="straightConnector1">
              <a:avLst/>
            </a:prstGeom>
            <a:noFill/>
            <a:ln w="76200" cap="flat" cmpd="sng">
              <a:solidFill>
                <a:srgbClr val="999999"/>
              </a:solidFill>
              <a:prstDash val="solid"/>
              <a:round/>
              <a:headEnd type="none" w="sm" len="sm"/>
              <a:tailEnd type="none" w="sm" len="sm"/>
            </a:ln>
          </p:spPr>
        </p:cxnSp>
        <p:cxnSp>
          <p:nvCxnSpPr>
            <p:cNvPr id="17" name="Google Shape;17;p23"/>
            <p:cNvCxnSpPr/>
            <p:nvPr/>
          </p:nvCxnSpPr>
          <p:spPr>
            <a:xfrm>
              <a:off x="1346435" y="3969088"/>
              <a:ext cx="6452100" cy="0"/>
            </a:xfrm>
            <a:prstGeom prst="straightConnector1">
              <a:avLst/>
            </a:prstGeom>
            <a:noFill/>
            <a:ln w="9525" cap="flat" cmpd="sng">
              <a:solidFill>
                <a:srgbClr val="999999"/>
              </a:solidFill>
              <a:prstDash val="solid"/>
              <a:round/>
              <a:headEnd type="none" w="sm" len="sm"/>
              <a:tailEnd type="none" w="sm" len="sm"/>
            </a:ln>
          </p:spPr>
        </p:cxnSp>
      </p:grpSp>
      <p:sp>
        <p:nvSpPr>
          <p:cNvPr id="18" name="Google Shape;18;p23"/>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3"/>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32"/>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9" name="Google Shape;5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2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2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8" name="Google Shape;2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1" name="Google Shape;31;p26"/>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26"/>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27"/>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7"/>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37" name="Google Shape;37;p27"/>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8" name="Google Shape;3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8"/>
          <p:cNvSpPr/>
          <p:nvPr/>
        </p:nvSpPr>
        <p:spPr>
          <a:xfrm>
            <a:off x="-50" y="2571900"/>
            <a:ext cx="9144000" cy="25716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8"/>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42" name="Google Shape;4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9" name="Google Shape;4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3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3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31"/>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31"/>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3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6" name="Google Shape;5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2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orling.edu.au/librar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mailto:libraryhelpdesk@morling.edu.au" TargetMode="Externa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mailto:academictutor@morling.edu.au"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morlingonline.edu.a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www.morling.edu.au/librar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morling.softlinkhosting.com.au/liber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1004150" y="12183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t>Library Orientation</a:t>
            </a:r>
            <a:endParaRPr/>
          </a:p>
        </p:txBody>
      </p:sp>
      <p:sp>
        <p:nvSpPr>
          <p:cNvPr id="67" name="Google Shape;67;p1"/>
          <p:cNvSpPr txBox="1">
            <a:spLocks noGrp="1"/>
          </p:cNvSpPr>
          <p:nvPr>
            <p:ph type="subTitle" idx="1"/>
          </p:nvPr>
        </p:nvSpPr>
        <p:spPr>
          <a:xfrm>
            <a:off x="2137225" y="2164239"/>
            <a:ext cx="48705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a:t>Finding Your Way Around</a:t>
            </a:r>
            <a:endParaRPr/>
          </a:p>
        </p:txBody>
      </p:sp>
      <p:sp>
        <p:nvSpPr>
          <p:cNvPr id="68" name="Google Shape;68;p1"/>
          <p:cNvSpPr txBox="1"/>
          <p:nvPr/>
        </p:nvSpPr>
        <p:spPr>
          <a:xfrm>
            <a:off x="4951100" y="4774200"/>
            <a:ext cx="3892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Open Sans"/>
                <a:ea typeface="Open Sans"/>
                <a:cs typeface="Open Sans"/>
                <a:sym typeface="Open Sans"/>
              </a:rPr>
              <a:t>Schulz, C. (1960, April 7). </a:t>
            </a:r>
            <a:r>
              <a:rPr lang="en" sz="1200" b="0" i="1" u="none" strike="noStrike" cap="none">
                <a:solidFill>
                  <a:srgbClr val="000000"/>
                </a:solidFill>
                <a:latin typeface="Open Sans"/>
                <a:ea typeface="Open Sans"/>
                <a:cs typeface="Open Sans"/>
                <a:sym typeface="Open Sans"/>
              </a:rPr>
              <a:t>Peanuts [daily strip]</a:t>
            </a:r>
            <a:r>
              <a:rPr lang="en" sz="1200" b="0" i="0" u="none" strike="noStrike" cap="none">
                <a:solidFill>
                  <a:srgbClr val="000000"/>
                </a:solidFill>
                <a:latin typeface="Open Sans"/>
                <a:ea typeface="Open Sans"/>
                <a:cs typeface="Open Sans"/>
                <a:sym typeface="Open Sans"/>
              </a:rPr>
              <a:t>. </a:t>
            </a:r>
            <a:endParaRPr sz="1200" b="0" i="0" u="none" strike="noStrike" cap="none">
              <a:solidFill>
                <a:srgbClr val="000000"/>
              </a:solidFill>
              <a:latin typeface="Open Sans"/>
              <a:ea typeface="Open Sans"/>
              <a:cs typeface="Open Sans"/>
              <a:sym typeface="Open Sans"/>
            </a:endParaRPr>
          </a:p>
        </p:txBody>
      </p:sp>
      <p:pic>
        <p:nvPicPr>
          <p:cNvPr id="69" name="Google Shape;69;p1"/>
          <p:cNvPicPr preferRelativeResize="0"/>
          <p:nvPr/>
        </p:nvPicPr>
        <p:blipFill rotWithShape="1">
          <a:blip r:embed="rId3">
            <a:alphaModFix/>
          </a:blip>
          <a:srcRect/>
          <a:stretch/>
        </p:blipFill>
        <p:spPr>
          <a:xfrm>
            <a:off x="500" y="2796262"/>
            <a:ext cx="9144003" cy="1977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a:t>
            </a:r>
            <a:endParaRPr/>
          </a:p>
        </p:txBody>
      </p:sp>
      <p:graphicFrame>
        <p:nvGraphicFramePr>
          <p:cNvPr id="151" name="Google Shape;151;p9"/>
          <p:cNvGraphicFramePr/>
          <p:nvPr/>
        </p:nvGraphicFramePr>
        <p:xfrm>
          <a:off x="573588" y="1358725"/>
          <a:ext cx="7996875" cy="2799114"/>
        </p:xfrm>
        <a:graphic>
          <a:graphicData uri="http://schemas.openxmlformats.org/drawingml/2006/table">
            <a:tbl>
              <a:tblPr>
                <a:noFill/>
                <a:tableStyleId>{FBD07274-9680-468A-B2B2-0200B0AC5EDF}</a:tableStyleId>
              </a:tblPr>
              <a:tblGrid>
                <a:gridCol w="1716075">
                  <a:extLst>
                    <a:ext uri="{9D8B030D-6E8A-4147-A177-3AD203B41FA5}">
                      <a16:colId xmlns:a16="http://schemas.microsoft.com/office/drawing/2014/main" val="20000"/>
                    </a:ext>
                  </a:extLst>
                </a:gridCol>
                <a:gridCol w="1216800">
                  <a:extLst>
                    <a:ext uri="{9D8B030D-6E8A-4147-A177-3AD203B41FA5}">
                      <a16:colId xmlns:a16="http://schemas.microsoft.com/office/drawing/2014/main" val="20001"/>
                    </a:ext>
                  </a:extLst>
                </a:gridCol>
                <a:gridCol w="1392650">
                  <a:extLst>
                    <a:ext uri="{9D8B030D-6E8A-4147-A177-3AD203B41FA5}">
                      <a16:colId xmlns:a16="http://schemas.microsoft.com/office/drawing/2014/main" val="20002"/>
                    </a:ext>
                  </a:extLst>
                </a:gridCol>
                <a:gridCol w="988750">
                  <a:extLst>
                    <a:ext uri="{9D8B030D-6E8A-4147-A177-3AD203B41FA5}">
                      <a16:colId xmlns:a16="http://schemas.microsoft.com/office/drawing/2014/main" val="20003"/>
                    </a:ext>
                  </a:extLst>
                </a:gridCol>
                <a:gridCol w="253275">
                  <a:extLst>
                    <a:ext uri="{9D8B030D-6E8A-4147-A177-3AD203B41FA5}">
                      <a16:colId xmlns:a16="http://schemas.microsoft.com/office/drawing/2014/main" val="20004"/>
                    </a:ext>
                  </a:extLst>
                </a:gridCol>
                <a:gridCol w="1256000">
                  <a:extLst>
                    <a:ext uri="{9D8B030D-6E8A-4147-A177-3AD203B41FA5}">
                      <a16:colId xmlns:a16="http://schemas.microsoft.com/office/drawing/2014/main" val="20005"/>
                    </a:ext>
                  </a:extLst>
                </a:gridCol>
                <a:gridCol w="1173325">
                  <a:extLst>
                    <a:ext uri="{9D8B030D-6E8A-4147-A177-3AD203B41FA5}">
                      <a16:colId xmlns:a16="http://schemas.microsoft.com/office/drawing/2014/main" val="20006"/>
                    </a:ext>
                  </a:extLst>
                </a:gridCol>
              </a:tblGrid>
              <a:tr h="614225">
                <a:tc gridSpan="5">
                  <a:txBody>
                    <a:bodyPr/>
                    <a:lstStyle/>
                    <a:p>
                      <a:pPr marL="0" marR="0" lvl="0" indent="0" algn="ctr" rtl="0">
                        <a:lnSpc>
                          <a:spcPct val="115000"/>
                        </a:lnSpc>
                        <a:spcBef>
                          <a:spcPts val="0"/>
                        </a:spcBef>
                        <a:spcAft>
                          <a:spcPts val="0"/>
                        </a:spcAft>
                        <a:buClr>
                          <a:srgbClr val="000000"/>
                        </a:buClr>
                        <a:buSzPts val="2400"/>
                        <a:buFont typeface="Arial"/>
                        <a:buNone/>
                      </a:pPr>
                      <a:r>
                        <a:rPr lang="en" sz="2400" b="1" u="none" strike="noStrike" cap="none">
                          <a:solidFill>
                            <a:schemeClr val="accent1"/>
                          </a:solidFill>
                        </a:rPr>
                        <a:t>eBooks</a:t>
                      </a:r>
                      <a:endParaRPr sz="2400" b="1" u="none" strike="noStrike" cap="none">
                        <a:solidFill>
                          <a:schemeClr val="accent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2400"/>
                        <a:buFont typeface="Arial"/>
                        <a:buNone/>
                      </a:pPr>
                      <a:r>
                        <a:rPr lang="en" sz="2400" b="1" u="none" strike="noStrike" cap="none">
                          <a:solidFill>
                            <a:schemeClr val="accent1"/>
                          </a:solidFill>
                        </a:rPr>
                        <a:t>Journals</a:t>
                      </a:r>
                      <a:endParaRPr sz="2400" b="1" u="none" strike="noStrike" cap="none">
                        <a:solidFill>
                          <a:schemeClr val="accent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84850">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solidFill>
                            <a:srgbClr val="4472C4"/>
                          </a:solidFill>
                        </a:rPr>
                        <a:t>Perlego account</a:t>
                      </a:r>
                      <a:endParaRPr sz="1800" u="none" strike="noStrike" cap="none">
                        <a:solidFill>
                          <a:srgbClr val="4472C4"/>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solidFill>
                            <a:srgbClr val="7030A0"/>
                          </a:solidFill>
                        </a:rPr>
                        <a:t>Wheelers account</a:t>
                      </a:r>
                      <a:endParaRPr sz="1800" u="none" strike="noStrike" cap="none">
                        <a:solidFill>
                          <a:srgbClr val="7030A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5">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solidFill>
                            <a:srgbClr val="00B050"/>
                          </a:solidFill>
                        </a:rPr>
                        <a:t>OpenAthens account</a:t>
                      </a:r>
                      <a:endParaRPr sz="1800" u="none" strike="noStrike" cap="none">
                        <a:solidFill>
                          <a:srgbClr val="00B05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97900">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Perlego Online Library</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EAADB"/>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Wheelers Books</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ProQuest Ebook Central</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JSTOR</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gridSpan="2">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EBSCO (eBooks and journals)</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ProQuest journals</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2"/>
                  </a:ext>
                </a:extLst>
              </a:tr>
            </a:tbl>
          </a:graphicData>
        </a:graphic>
      </p:graphicFrame>
      <p:sp>
        <p:nvSpPr>
          <p:cNvPr id="152" name="Google Shape;152;p9"/>
          <p:cNvSpPr txBox="1"/>
          <p:nvPr/>
        </p:nvSpPr>
        <p:spPr>
          <a:xfrm rot="-5400000">
            <a:off x="-6775" y="2371650"/>
            <a:ext cx="76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Access</a:t>
            </a:r>
            <a:endParaRPr sz="1400" b="0" i="0" u="none" strike="noStrike" cap="none">
              <a:solidFill>
                <a:srgbClr val="000000"/>
              </a:solidFill>
              <a:latin typeface="Open Sans"/>
              <a:ea typeface="Open Sans"/>
              <a:cs typeface="Open Sans"/>
              <a:sym typeface="Open Sans"/>
            </a:endParaRPr>
          </a:p>
        </p:txBody>
      </p:sp>
      <p:sp>
        <p:nvSpPr>
          <p:cNvPr id="153" name="Google Shape;153;p9"/>
          <p:cNvSpPr txBox="1"/>
          <p:nvPr/>
        </p:nvSpPr>
        <p:spPr>
          <a:xfrm rot="-5400000">
            <a:off x="-104875" y="3355225"/>
            <a:ext cx="95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Platform</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Perlego 1</a:t>
            </a:r>
            <a:endParaRPr/>
          </a:p>
        </p:txBody>
      </p:sp>
      <p:pic>
        <p:nvPicPr>
          <p:cNvPr id="159" name="Google Shape;159;p10"/>
          <p:cNvPicPr preferRelativeResize="0"/>
          <p:nvPr/>
        </p:nvPicPr>
        <p:blipFill rotWithShape="1">
          <a:blip r:embed="rId3">
            <a:alphaModFix/>
          </a:blip>
          <a:srcRect/>
          <a:stretch/>
        </p:blipFill>
        <p:spPr>
          <a:xfrm>
            <a:off x="234165" y="1127214"/>
            <a:ext cx="8798999" cy="32931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Perlego 2</a:t>
            </a:r>
            <a:endParaRPr/>
          </a:p>
        </p:txBody>
      </p:sp>
      <p:pic>
        <p:nvPicPr>
          <p:cNvPr id="165" name="Google Shape;165;p11"/>
          <p:cNvPicPr preferRelativeResize="0"/>
          <p:nvPr/>
        </p:nvPicPr>
        <p:blipFill rotWithShape="1">
          <a:blip r:embed="rId3">
            <a:alphaModFix/>
          </a:blip>
          <a:srcRect/>
          <a:stretch/>
        </p:blipFill>
        <p:spPr>
          <a:xfrm>
            <a:off x="1059871" y="1152424"/>
            <a:ext cx="7135093" cy="35753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Perlego 3</a:t>
            </a:r>
            <a:endParaRPr/>
          </a:p>
        </p:txBody>
      </p:sp>
      <p:pic>
        <p:nvPicPr>
          <p:cNvPr id="171" name="Google Shape;171;p12"/>
          <p:cNvPicPr preferRelativeResize="0"/>
          <p:nvPr/>
        </p:nvPicPr>
        <p:blipFill rotWithShape="1">
          <a:blip r:embed="rId3">
            <a:alphaModFix/>
          </a:blip>
          <a:srcRect/>
          <a:stretch/>
        </p:blipFill>
        <p:spPr>
          <a:xfrm>
            <a:off x="159327" y="1620981"/>
            <a:ext cx="8929946" cy="20050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Academic vs Non-Academic Sources</a:t>
            </a:r>
            <a:endParaRPr/>
          </a:p>
        </p:txBody>
      </p:sp>
      <p:pic>
        <p:nvPicPr>
          <p:cNvPr id="177" name="Google Shape;177;p13"/>
          <p:cNvPicPr preferRelativeResize="0"/>
          <p:nvPr/>
        </p:nvPicPr>
        <p:blipFill rotWithShape="1">
          <a:blip r:embed="rId3">
            <a:alphaModFix/>
          </a:blip>
          <a:srcRect/>
          <a:stretch/>
        </p:blipFill>
        <p:spPr>
          <a:xfrm>
            <a:off x="152400" y="1304825"/>
            <a:ext cx="2454999" cy="3686275"/>
          </a:xfrm>
          <a:prstGeom prst="rect">
            <a:avLst/>
          </a:prstGeom>
          <a:noFill/>
          <a:ln>
            <a:noFill/>
          </a:ln>
        </p:spPr>
      </p:pic>
      <p:pic>
        <p:nvPicPr>
          <p:cNvPr id="178" name="Google Shape;178;p13"/>
          <p:cNvPicPr preferRelativeResize="0"/>
          <p:nvPr/>
        </p:nvPicPr>
        <p:blipFill rotWithShape="1">
          <a:blip r:embed="rId4">
            <a:alphaModFix/>
          </a:blip>
          <a:srcRect/>
          <a:stretch/>
        </p:blipFill>
        <p:spPr>
          <a:xfrm>
            <a:off x="2759800" y="1304825"/>
            <a:ext cx="2718492" cy="3686275"/>
          </a:xfrm>
          <a:prstGeom prst="rect">
            <a:avLst/>
          </a:prstGeom>
          <a:noFill/>
          <a:ln>
            <a:noFill/>
          </a:ln>
        </p:spPr>
      </p:pic>
      <p:sp>
        <p:nvSpPr>
          <p:cNvPr id="179" name="Google Shape;179;p13"/>
          <p:cNvSpPr txBox="1"/>
          <p:nvPr/>
        </p:nvSpPr>
        <p:spPr>
          <a:xfrm>
            <a:off x="5765150" y="1324725"/>
            <a:ext cx="2893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Which journal would you cite in an assignment? Why?</a:t>
            </a:r>
            <a:endParaRPr sz="1400" b="0" i="0" u="none" strike="noStrike" cap="none">
              <a:solidFill>
                <a:srgbClr val="000000"/>
              </a:solidFill>
              <a:latin typeface="Open Sans"/>
              <a:ea typeface="Open Sans"/>
              <a:cs typeface="Open Sans"/>
              <a:sym typeface="Open Sans"/>
            </a:endParaRPr>
          </a:p>
        </p:txBody>
      </p:sp>
      <p:sp>
        <p:nvSpPr>
          <p:cNvPr id="180" name="Google Shape;180;p13"/>
          <p:cNvSpPr txBox="1"/>
          <p:nvPr/>
        </p:nvSpPr>
        <p:spPr>
          <a:xfrm>
            <a:off x="5765150" y="2840163"/>
            <a:ext cx="2893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What does it mean for a journal to be “peer reviewed”?</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EBSCO 1</a:t>
            </a:r>
            <a:endParaRPr/>
          </a:p>
        </p:txBody>
      </p:sp>
      <p:pic>
        <p:nvPicPr>
          <p:cNvPr id="186" name="Google Shape;186;p14"/>
          <p:cNvPicPr preferRelativeResize="0"/>
          <p:nvPr/>
        </p:nvPicPr>
        <p:blipFill rotWithShape="1">
          <a:blip r:embed="rId3">
            <a:alphaModFix/>
          </a:blip>
          <a:srcRect/>
          <a:stretch/>
        </p:blipFill>
        <p:spPr>
          <a:xfrm>
            <a:off x="623399" y="1555325"/>
            <a:ext cx="8199867" cy="2704462"/>
          </a:xfrm>
          <a:prstGeom prst="rect">
            <a:avLst/>
          </a:prstGeom>
          <a:noFill/>
          <a:ln w="9525" cap="flat" cmpd="sng">
            <a:solidFill>
              <a:schemeClr val="dk2"/>
            </a:solidFill>
            <a:prstDash val="solid"/>
            <a:round/>
            <a:headEnd type="none" w="sm" len="sm"/>
            <a:tailEnd type="none" w="sm" len="sm"/>
          </a:ln>
        </p:spPr>
      </p:pic>
      <p:sp>
        <p:nvSpPr>
          <p:cNvPr id="187" name="Google Shape;187;p14"/>
          <p:cNvSpPr/>
          <p:nvPr/>
        </p:nvSpPr>
        <p:spPr>
          <a:xfrm>
            <a:off x="3730263" y="1637334"/>
            <a:ext cx="921474" cy="260439"/>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8" name="Google Shape;188;p14"/>
          <p:cNvCxnSpPr/>
          <p:nvPr/>
        </p:nvCxnSpPr>
        <p:spPr>
          <a:xfrm flipH="1">
            <a:off x="5285509" y="1152425"/>
            <a:ext cx="1835727" cy="1202848"/>
          </a:xfrm>
          <a:prstGeom prst="straightConnector1">
            <a:avLst/>
          </a:prstGeom>
          <a:noFill/>
          <a:ln w="9525" cap="flat" cmpd="sng">
            <a:solidFill>
              <a:srgbClr val="EE6800"/>
            </a:solidFill>
            <a:prstDash val="solid"/>
            <a:round/>
            <a:headEnd type="none" w="sm" len="sm"/>
            <a:tailEnd type="triangle" w="med" len="med"/>
          </a:ln>
        </p:spPr>
      </p:cxnSp>
      <p:cxnSp>
        <p:nvCxnSpPr>
          <p:cNvPr id="189" name="Google Shape;189;p14"/>
          <p:cNvCxnSpPr/>
          <p:nvPr/>
        </p:nvCxnSpPr>
        <p:spPr>
          <a:xfrm flipH="1">
            <a:off x="5160818" y="1767553"/>
            <a:ext cx="1835727" cy="1202848"/>
          </a:xfrm>
          <a:prstGeom prst="straightConnector1">
            <a:avLst/>
          </a:prstGeom>
          <a:noFill/>
          <a:ln w="9525" cap="flat" cmpd="sng">
            <a:solidFill>
              <a:srgbClr val="EE68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EBSCO 2</a:t>
            </a:r>
            <a:endParaRPr/>
          </a:p>
        </p:txBody>
      </p:sp>
      <p:pic>
        <p:nvPicPr>
          <p:cNvPr id="195" name="Google Shape;195;p15"/>
          <p:cNvPicPr preferRelativeResize="0"/>
          <p:nvPr/>
        </p:nvPicPr>
        <p:blipFill rotWithShape="1">
          <a:blip r:embed="rId3">
            <a:alphaModFix/>
          </a:blip>
          <a:srcRect/>
          <a:stretch/>
        </p:blipFill>
        <p:spPr>
          <a:xfrm>
            <a:off x="649231" y="1152425"/>
            <a:ext cx="2425057" cy="3723409"/>
          </a:xfrm>
          <a:prstGeom prst="rect">
            <a:avLst/>
          </a:prstGeom>
          <a:noFill/>
          <a:ln>
            <a:noFill/>
          </a:ln>
        </p:spPr>
      </p:pic>
      <p:sp>
        <p:nvSpPr>
          <p:cNvPr id="196" name="Google Shape;196;p15"/>
          <p:cNvSpPr/>
          <p:nvPr/>
        </p:nvSpPr>
        <p:spPr>
          <a:xfrm>
            <a:off x="1156854" y="2057401"/>
            <a:ext cx="491836" cy="26986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7" name="Google Shape;197;p15"/>
          <p:cNvPicPr preferRelativeResize="0"/>
          <p:nvPr/>
        </p:nvPicPr>
        <p:blipFill rotWithShape="1">
          <a:blip r:embed="rId4">
            <a:alphaModFix/>
          </a:blip>
          <a:srcRect/>
          <a:stretch/>
        </p:blipFill>
        <p:spPr>
          <a:xfrm>
            <a:off x="3735879" y="1152423"/>
            <a:ext cx="2222999" cy="3723409"/>
          </a:xfrm>
          <a:prstGeom prst="rect">
            <a:avLst/>
          </a:prstGeom>
          <a:noFill/>
          <a:ln>
            <a:noFill/>
          </a:ln>
        </p:spPr>
      </p:pic>
      <p:pic>
        <p:nvPicPr>
          <p:cNvPr id="198" name="Google Shape;198;p15"/>
          <p:cNvPicPr preferRelativeResize="0"/>
          <p:nvPr/>
        </p:nvPicPr>
        <p:blipFill rotWithShape="1">
          <a:blip r:embed="rId5">
            <a:alphaModFix/>
          </a:blip>
          <a:srcRect/>
          <a:stretch/>
        </p:blipFill>
        <p:spPr>
          <a:xfrm>
            <a:off x="6330635" y="1152424"/>
            <a:ext cx="2501665" cy="3723409"/>
          </a:xfrm>
          <a:prstGeom prst="rect">
            <a:avLst/>
          </a:prstGeom>
          <a:noFill/>
          <a:ln>
            <a:noFill/>
          </a:ln>
        </p:spPr>
      </p:pic>
      <p:cxnSp>
        <p:nvCxnSpPr>
          <p:cNvPr id="199" name="Google Shape;199;p15"/>
          <p:cNvCxnSpPr/>
          <p:nvPr/>
        </p:nvCxnSpPr>
        <p:spPr>
          <a:xfrm>
            <a:off x="3131127" y="2867891"/>
            <a:ext cx="762000" cy="0"/>
          </a:xfrm>
          <a:prstGeom prst="straightConnector1">
            <a:avLst/>
          </a:prstGeom>
          <a:noFill/>
          <a:ln w="41275" cap="flat" cmpd="sng">
            <a:solidFill>
              <a:schemeClr val="dk2"/>
            </a:solidFill>
            <a:prstDash val="solid"/>
            <a:round/>
            <a:headEnd type="none" w="sm" len="sm"/>
            <a:tailEnd type="triangle" w="med" len="med"/>
          </a:ln>
        </p:spPr>
      </p:cxnSp>
      <p:cxnSp>
        <p:nvCxnSpPr>
          <p:cNvPr id="200" name="Google Shape;200;p15"/>
          <p:cNvCxnSpPr/>
          <p:nvPr/>
        </p:nvCxnSpPr>
        <p:spPr>
          <a:xfrm>
            <a:off x="5958878" y="2819400"/>
            <a:ext cx="762000" cy="0"/>
          </a:xfrm>
          <a:prstGeom prst="straightConnector1">
            <a:avLst/>
          </a:prstGeom>
          <a:noFill/>
          <a:ln w="41275" cap="flat" cmpd="sng">
            <a:solidFill>
              <a:schemeClr val="dk2"/>
            </a:solidFill>
            <a:prstDash val="solid"/>
            <a:round/>
            <a:headEnd type="none" w="sm" len="sm"/>
            <a:tailEnd type="triangle" w="med" len="med"/>
          </a:ln>
        </p:spPr>
      </p:cxnSp>
      <p:sp>
        <p:nvSpPr>
          <p:cNvPr id="201" name="Google Shape;201;p15"/>
          <p:cNvSpPr/>
          <p:nvPr/>
        </p:nvSpPr>
        <p:spPr>
          <a:xfrm>
            <a:off x="4326082" y="1922468"/>
            <a:ext cx="356754" cy="26986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EBSCO (Keyword Search)</a:t>
            </a:r>
            <a:endParaRPr/>
          </a:p>
        </p:txBody>
      </p:sp>
      <p:pic>
        <p:nvPicPr>
          <p:cNvPr id="207" name="Google Shape;207;p16"/>
          <p:cNvPicPr preferRelativeResize="0"/>
          <p:nvPr/>
        </p:nvPicPr>
        <p:blipFill rotWithShape="1">
          <a:blip r:embed="rId3">
            <a:alphaModFix/>
          </a:blip>
          <a:srcRect/>
          <a:stretch/>
        </p:blipFill>
        <p:spPr>
          <a:xfrm>
            <a:off x="623399" y="1555325"/>
            <a:ext cx="8199867" cy="2704462"/>
          </a:xfrm>
          <a:prstGeom prst="rect">
            <a:avLst/>
          </a:prstGeom>
          <a:noFill/>
          <a:ln w="9525" cap="flat" cmpd="sng">
            <a:solidFill>
              <a:schemeClr val="dk2"/>
            </a:solidFill>
            <a:prstDash val="solid"/>
            <a:round/>
            <a:headEnd type="none" w="sm" len="sm"/>
            <a:tailEnd type="none" w="sm" len="sm"/>
          </a:ln>
        </p:spPr>
      </p:pic>
      <p:cxnSp>
        <p:nvCxnSpPr>
          <p:cNvPr id="208" name="Google Shape;208;p16"/>
          <p:cNvCxnSpPr/>
          <p:nvPr/>
        </p:nvCxnSpPr>
        <p:spPr>
          <a:xfrm flipH="1">
            <a:off x="5285509" y="1152425"/>
            <a:ext cx="1835727" cy="1202848"/>
          </a:xfrm>
          <a:prstGeom prst="straightConnector1">
            <a:avLst/>
          </a:prstGeom>
          <a:noFill/>
          <a:ln w="9525" cap="flat" cmpd="sng">
            <a:solidFill>
              <a:srgbClr val="EE6800"/>
            </a:solidFill>
            <a:prstDash val="solid"/>
            <a:round/>
            <a:headEnd type="none" w="sm" len="sm"/>
            <a:tailEnd type="triangle" w="med" len="med"/>
          </a:ln>
        </p:spPr>
      </p:cxnSp>
      <p:cxnSp>
        <p:nvCxnSpPr>
          <p:cNvPr id="209" name="Google Shape;209;p16"/>
          <p:cNvCxnSpPr/>
          <p:nvPr/>
        </p:nvCxnSpPr>
        <p:spPr>
          <a:xfrm flipH="1">
            <a:off x="5160818" y="1767553"/>
            <a:ext cx="1835727" cy="1202848"/>
          </a:xfrm>
          <a:prstGeom prst="straightConnector1">
            <a:avLst/>
          </a:prstGeom>
          <a:noFill/>
          <a:ln w="9525" cap="flat" cmpd="sng">
            <a:solidFill>
              <a:srgbClr val="EE680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Boolean Operators</a:t>
            </a:r>
            <a:endParaRPr/>
          </a:p>
        </p:txBody>
      </p:sp>
      <p:sp>
        <p:nvSpPr>
          <p:cNvPr id="215" name="Google Shape;215;p17"/>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07000"/>
              </a:lnSpc>
              <a:spcBef>
                <a:spcPts val="0"/>
              </a:spcBef>
              <a:spcAft>
                <a:spcPts val="0"/>
              </a:spcAft>
              <a:buSzPts val="1400"/>
              <a:buNone/>
            </a:pPr>
            <a:r>
              <a:rPr lang="en" sz="1900" b="0" i="0">
                <a:solidFill>
                  <a:srgbClr val="333333"/>
                </a:solidFill>
                <a:latin typeface="Calibri"/>
                <a:ea typeface="Calibri"/>
                <a:cs typeface="Calibri"/>
                <a:sym typeface="Calibri"/>
              </a:rPr>
              <a:t>The Boolean operators </a:t>
            </a:r>
            <a:r>
              <a:rPr lang="en" sz="1900" b="1" i="0">
                <a:solidFill>
                  <a:srgbClr val="333333"/>
                </a:solidFill>
                <a:latin typeface="Calibri"/>
                <a:ea typeface="Calibri"/>
                <a:cs typeface="Calibri"/>
                <a:sym typeface="Calibri"/>
              </a:rPr>
              <a:t>AND</a:t>
            </a:r>
            <a:r>
              <a:rPr lang="en" sz="1900" b="0" i="0">
                <a:solidFill>
                  <a:srgbClr val="333333"/>
                </a:solidFill>
                <a:latin typeface="Calibri"/>
                <a:ea typeface="Calibri"/>
                <a:cs typeface="Calibri"/>
                <a:sym typeface="Calibri"/>
              </a:rPr>
              <a:t>, </a:t>
            </a:r>
            <a:r>
              <a:rPr lang="en" sz="1900" b="1" i="0">
                <a:solidFill>
                  <a:srgbClr val="333333"/>
                </a:solidFill>
                <a:latin typeface="Calibri"/>
                <a:ea typeface="Calibri"/>
                <a:cs typeface="Calibri"/>
                <a:sym typeface="Calibri"/>
              </a:rPr>
              <a:t>OR</a:t>
            </a:r>
            <a:r>
              <a:rPr lang="en" sz="1900" b="0" i="0">
                <a:solidFill>
                  <a:srgbClr val="333333"/>
                </a:solidFill>
                <a:latin typeface="Calibri"/>
                <a:ea typeface="Calibri"/>
                <a:cs typeface="Calibri"/>
                <a:sym typeface="Calibri"/>
              </a:rPr>
              <a:t>, and </a:t>
            </a:r>
            <a:r>
              <a:rPr lang="en" sz="1900" b="1" i="0">
                <a:solidFill>
                  <a:srgbClr val="333333"/>
                </a:solidFill>
                <a:latin typeface="Calibri"/>
                <a:ea typeface="Calibri"/>
                <a:cs typeface="Calibri"/>
                <a:sym typeface="Calibri"/>
              </a:rPr>
              <a:t>NOT</a:t>
            </a:r>
            <a:r>
              <a:rPr lang="en" sz="1900" b="0" i="0">
                <a:solidFill>
                  <a:srgbClr val="333333"/>
                </a:solidFill>
                <a:latin typeface="Calibri"/>
                <a:ea typeface="Calibri"/>
                <a:cs typeface="Calibri"/>
                <a:sym typeface="Calibri"/>
              </a:rPr>
              <a:t> - </a:t>
            </a:r>
            <a:endParaRPr/>
          </a:p>
          <a:p>
            <a:pPr marL="139700" lvl="0" indent="0" algn="l" rtl="0">
              <a:lnSpc>
                <a:spcPct val="107000"/>
              </a:lnSpc>
              <a:spcBef>
                <a:spcPts val="800"/>
              </a:spcBef>
              <a:spcAft>
                <a:spcPts val="0"/>
              </a:spcAft>
              <a:buSzPts val="1400"/>
              <a:buNone/>
            </a:pPr>
            <a:r>
              <a:rPr lang="en" sz="1900">
                <a:solidFill>
                  <a:srgbClr val="333333"/>
                </a:solidFill>
                <a:latin typeface="Calibri"/>
                <a:ea typeface="Calibri"/>
                <a:cs typeface="Calibri"/>
                <a:sym typeface="Calibri"/>
              </a:rPr>
              <a:t>-</a:t>
            </a:r>
            <a:r>
              <a:rPr lang="en" sz="1900" b="0" i="0">
                <a:solidFill>
                  <a:srgbClr val="333333"/>
                </a:solidFill>
                <a:latin typeface="Calibri"/>
                <a:ea typeface="Calibri"/>
                <a:cs typeface="Calibri"/>
                <a:sym typeface="Calibri"/>
              </a:rPr>
              <a:t> used to combine keywords when searching research databases.  </a:t>
            </a:r>
            <a:endParaRPr/>
          </a:p>
          <a:p>
            <a:pPr marL="139700" lvl="0" indent="0" algn="l" rtl="0">
              <a:lnSpc>
                <a:spcPct val="107000"/>
              </a:lnSpc>
              <a:spcBef>
                <a:spcPts val="800"/>
              </a:spcBef>
              <a:spcAft>
                <a:spcPts val="0"/>
              </a:spcAft>
              <a:buSzPts val="1400"/>
              <a:buNone/>
            </a:pPr>
            <a:r>
              <a:rPr lang="en" sz="1900">
                <a:solidFill>
                  <a:srgbClr val="333333"/>
                </a:solidFill>
                <a:latin typeface="Calibri"/>
                <a:ea typeface="Calibri"/>
                <a:cs typeface="Calibri"/>
                <a:sym typeface="Calibri"/>
              </a:rPr>
              <a:t>- </a:t>
            </a:r>
            <a:r>
              <a:rPr lang="en" sz="1900" b="0" i="0">
                <a:solidFill>
                  <a:srgbClr val="333333"/>
                </a:solidFill>
                <a:latin typeface="Calibri"/>
                <a:ea typeface="Calibri"/>
                <a:cs typeface="Calibri"/>
                <a:sym typeface="Calibri"/>
              </a:rPr>
              <a:t>Makes your search more focused, thus yielding more precise search results. </a:t>
            </a:r>
            <a:endParaRPr sz="1900">
              <a:latin typeface="Calibri"/>
              <a:ea typeface="Calibri"/>
              <a:cs typeface="Calibri"/>
              <a:sym typeface="Calibri"/>
            </a:endParaRPr>
          </a:p>
          <a:p>
            <a:pPr marL="457200" lvl="0" indent="-228600" algn="l" rtl="0">
              <a:lnSpc>
                <a:spcPct val="115000"/>
              </a:lnSpc>
              <a:spcBef>
                <a:spcPts val="800"/>
              </a:spcBef>
              <a:spcAft>
                <a:spcPts val="0"/>
              </a:spcAft>
              <a:buSzPts val="1400"/>
              <a:buNone/>
            </a:pPr>
            <a:endParaRPr/>
          </a:p>
        </p:txBody>
      </p:sp>
      <p:pic>
        <p:nvPicPr>
          <p:cNvPr id="216" name="Google Shape;216;p17"/>
          <p:cNvPicPr preferRelativeResize="0"/>
          <p:nvPr/>
        </p:nvPicPr>
        <p:blipFill rotWithShape="1">
          <a:blip r:embed="rId3">
            <a:alphaModFix/>
          </a:blip>
          <a:srcRect/>
          <a:stretch/>
        </p:blipFill>
        <p:spPr>
          <a:xfrm>
            <a:off x="4195423" y="1437215"/>
            <a:ext cx="4867954" cy="27816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Essay Question - 1</a:t>
            </a:r>
            <a:br>
              <a:rPr lang="en" sz="3600">
                <a:latin typeface="Arial"/>
                <a:ea typeface="Arial"/>
                <a:cs typeface="Arial"/>
                <a:sym typeface="Arial"/>
              </a:rPr>
            </a:br>
            <a:endParaRPr/>
          </a:p>
        </p:txBody>
      </p:sp>
      <p:sp>
        <p:nvSpPr>
          <p:cNvPr id="222" name="Google Shape;222;p18"/>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07000"/>
              </a:lnSpc>
              <a:spcBef>
                <a:spcPts val="0"/>
              </a:spcBef>
              <a:spcAft>
                <a:spcPts val="0"/>
              </a:spcAft>
              <a:buSzPts val="1400"/>
              <a:buNone/>
            </a:pPr>
            <a:r>
              <a:rPr lang="en" sz="1800">
                <a:solidFill>
                  <a:srgbClr val="222222"/>
                </a:solidFill>
                <a:latin typeface="Calibri"/>
                <a:ea typeface="Calibri"/>
                <a:cs typeface="Calibri"/>
                <a:sym typeface="Calibri"/>
              </a:rPr>
              <a:t>Why did the Crusades begin, how did they progress and what did they achieve? What has the long-term impact of the crusades been?</a:t>
            </a:r>
            <a:endParaRPr sz="1800">
              <a:latin typeface="Arial"/>
              <a:ea typeface="Arial"/>
              <a:cs typeface="Arial"/>
              <a:sym typeface="Arial"/>
            </a:endParaRPr>
          </a:p>
          <a:p>
            <a:pPr marL="457200" lvl="0" indent="-228600" algn="l" rtl="0">
              <a:lnSpc>
                <a:spcPct val="107000"/>
              </a:lnSpc>
              <a:spcBef>
                <a:spcPts val="800"/>
              </a:spcBef>
              <a:spcAft>
                <a:spcPts val="0"/>
              </a:spcAft>
              <a:buSzPts val="1400"/>
              <a:buNone/>
            </a:pP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
        <p:nvSpPr>
          <p:cNvPr id="223" name="Google Shape;223;p18"/>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07000"/>
              </a:lnSpc>
              <a:spcBef>
                <a:spcPts val="0"/>
              </a:spcBef>
              <a:spcAft>
                <a:spcPts val="0"/>
              </a:spcAft>
              <a:buSzPts val="1400"/>
              <a:buNone/>
            </a:pPr>
            <a:r>
              <a:rPr lang="en" sz="1800" u="sng">
                <a:solidFill>
                  <a:srgbClr val="222222"/>
                </a:solidFill>
                <a:latin typeface="Calibri"/>
                <a:ea typeface="Calibri"/>
                <a:cs typeface="Calibri"/>
                <a:sym typeface="Calibri"/>
              </a:rPr>
              <a:t>Let’s break down the question into four parts:</a:t>
            </a:r>
            <a:endParaRPr sz="1800">
              <a:latin typeface="Arial"/>
              <a:ea typeface="Arial"/>
              <a:cs typeface="Arial"/>
              <a:sym typeface="Arial"/>
            </a:endParaRPr>
          </a:p>
          <a:p>
            <a:pPr marL="342900" lvl="0" indent="-342900" algn="l" rtl="0">
              <a:lnSpc>
                <a:spcPct val="107000"/>
              </a:lnSpc>
              <a:spcBef>
                <a:spcPts val="800"/>
              </a:spcBef>
              <a:spcAft>
                <a:spcPts val="0"/>
              </a:spcAft>
              <a:buSzPts val="1400"/>
              <a:buFont typeface="Arial"/>
              <a:buAutoNum type="arabicParenR"/>
            </a:pPr>
            <a:r>
              <a:rPr lang="en" sz="1800" i="1">
                <a:solidFill>
                  <a:srgbClr val="222222"/>
                </a:solidFill>
                <a:latin typeface="Calibri"/>
                <a:ea typeface="Calibri"/>
                <a:cs typeface="Calibri"/>
                <a:sym typeface="Calibri"/>
              </a:rPr>
              <a:t>Why did the Crusades begin, </a:t>
            </a:r>
            <a:endParaRPr/>
          </a:p>
          <a:p>
            <a:pPr marL="342900" lvl="0" indent="-254000" algn="l" rtl="0">
              <a:lnSpc>
                <a:spcPct val="107000"/>
              </a:lnSpc>
              <a:spcBef>
                <a:spcPts val="0"/>
              </a:spcBef>
              <a:spcAft>
                <a:spcPts val="0"/>
              </a:spcAft>
              <a:buSzPts val="1400"/>
              <a:buFont typeface="Arial"/>
              <a:buNone/>
            </a:pP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Arial"/>
              <a:buAutoNum type="arabicParenR"/>
            </a:pPr>
            <a:r>
              <a:rPr lang="en" sz="1800" i="1">
                <a:solidFill>
                  <a:srgbClr val="222222"/>
                </a:solidFill>
                <a:latin typeface="Calibri"/>
                <a:ea typeface="Calibri"/>
                <a:cs typeface="Calibri"/>
                <a:sym typeface="Calibri"/>
              </a:rPr>
              <a:t>how did they progress and </a:t>
            </a:r>
            <a:endParaRPr/>
          </a:p>
          <a:p>
            <a:pPr marL="342900" lvl="0" indent="-254000" algn="l" rtl="0">
              <a:lnSpc>
                <a:spcPct val="107000"/>
              </a:lnSpc>
              <a:spcBef>
                <a:spcPts val="0"/>
              </a:spcBef>
              <a:spcAft>
                <a:spcPts val="0"/>
              </a:spcAft>
              <a:buSzPts val="1400"/>
              <a:buFont typeface="Arial"/>
              <a:buNone/>
            </a:pP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Arial"/>
              <a:buAutoNum type="arabicParenR"/>
            </a:pPr>
            <a:r>
              <a:rPr lang="en" sz="1800" i="1">
                <a:solidFill>
                  <a:srgbClr val="222222"/>
                </a:solidFill>
                <a:latin typeface="Calibri"/>
                <a:ea typeface="Calibri"/>
                <a:cs typeface="Calibri"/>
                <a:sym typeface="Calibri"/>
              </a:rPr>
              <a:t>what did they achieve? </a:t>
            </a:r>
            <a:endParaRPr/>
          </a:p>
          <a:p>
            <a:pPr marL="342900" lvl="0" indent="-254000" algn="l" rtl="0">
              <a:lnSpc>
                <a:spcPct val="107000"/>
              </a:lnSpc>
              <a:spcBef>
                <a:spcPts val="0"/>
              </a:spcBef>
              <a:spcAft>
                <a:spcPts val="0"/>
              </a:spcAft>
              <a:buSzPts val="1400"/>
              <a:buFont typeface="Arial"/>
              <a:buNone/>
            </a:pP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Arial"/>
              <a:buAutoNum type="arabicParenR"/>
            </a:pPr>
            <a:r>
              <a:rPr lang="en" sz="1800" i="1">
                <a:solidFill>
                  <a:srgbClr val="222222"/>
                </a:solidFill>
                <a:latin typeface="Calibri"/>
                <a:ea typeface="Calibri"/>
                <a:cs typeface="Calibri"/>
                <a:sym typeface="Calibri"/>
              </a:rPr>
              <a:t>What has the long-term impact of the crusades been?</a:t>
            </a: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One Library, Three Branches</a:t>
            </a:r>
            <a:endParaRPr/>
          </a:p>
        </p:txBody>
      </p:sp>
      <p:pic>
        <p:nvPicPr>
          <p:cNvPr id="75" name="Google Shape;75;p2"/>
          <p:cNvPicPr preferRelativeResize="0"/>
          <p:nvPr/>
        </p:nvPicPr>
        <p:blipFill rotWithShape="1">
          <a:blip r:embed="rId3">
            <a:alphaModFix/>
          </a:blip>
          <a:srcRect/>
          <a:stretch/>
        </p:blipFill>
        <p:spPr>
          <a:xfrm>
            <a:off x="3787333" y="1057658"/>
            <a:ext cx="1569334" cy="2361851"/>
          </a:xfrm>
          <a:prstGeom prst="rect">
            <a:avLst/>
          </a:prstGeom>
          <a:noFill/>
          <a:ln>
            <a:noFill/>
          </a:ln>
        </p:spPr>
      </p:pic>
      <p:pic>
        <p:nvPicPr>
          <p:cNvPr id="76" name="Google Shape;76;p2"/>
          <p:cNvPicPr preferRelativeResize="0"/>
          <p:nvPr/>
        </p:nvPicPr>
        <p:blipFill rotWithShape="1">
          <a:blip r:embed="rId4">
            <a:alphaModFix/>
          </a:blip>
          <a:srcRect l="6881"/>
          <a:stretch/>
        </p:blipFill>
        <p:spPr>
          <a:xfrm>
            <a:off x="1187985" y="1057658"/>
            <a:ext cx="1649499" cy="2361851"/>
          </a:xfrm>
          <a:prstGeom prst="rect">
            <a:avLst/>
          </a:prstGeom>
          <a:noFill/>
          <a:ln>
            <a:noFill/>
          </a:ln>
        </p:spPr>
      </p:pic>
      <p:sp>
        <p:nvSpPr>
          <p:cNvPr id="77" name="Google Shape;77;p2"/>
          <p:cNvSpPr txBox="1"/>
          <p:nvPr/>
        </p:nvSpPr>
        <p:spPr>
          <a:xfrm>
            <a:off x="1268184" y="3511470"/>
            <a:ext cx="1569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Gilbert Wright Library, Sydney</a:t>
            </a:r>
            <a:endParaRPr sz="1400" b="0" i="0" u="none" strike="noStrike" cap="none">
              <a:solidFill>
                <a:srgbClr val="000000"/>
              </a:solidFill>
              <a:latin typeface="Open Sans"/>
              <a:ea typeface="Open Sans"/>
              <a:cs typeface="Open Sans"/>
              <a:sym typeface="Open Sans"/>
            </a:endParaRPr>
          </a:p>
        </p:txBody>
      </p:sp>
      <p:sp>
        <p:nvSpPr>
          <p:cNvPr id="78" name="Google Shape;78;p2"/>
          <p:cNvSpPr txBox="1"/>
          <p:nvPr/>
        </p:nvSpPr>
        <p:spPr>
          <a:xfrm>
            <a:off x="4000412" y="3518719"/>
            <a:ext cx="18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Heather and Noel Vose Library, Perth</a:t>
            </a:r>
            <a:endParaRPr sz="1400" b="0" i="0" u="none" strike="noStrike" cap="none">
              <a:solidFill>
                <a:srgbClr val="000000"/>
              </a:solidFill>
              <a:latin typeface="Open Sans"/>
              <a:ea typeface="Open Sans"/>
              <a:cs typeface="Open Sans"/>
              <a:sym typeface="Open Sans"/>
            </a:endParaRPr>
          </a:p>
        </p:txBody>
      </p:sp>
      <p:sp>
        <p:nvSpPr>
          <p:cNvPr id="79" name="Google Shape;79;p2"/>
          <p:cNvSpPr txBox="1"/>
          <p:nvPr/>
        </p:nvSpPr>
        <p:spPr>
          <a:xfrm>
            <a:off x="311700" y="4378280"/>
            <a:ext cx="269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219,000 resources</a:t>
            </a:r>
            <a:endParaRPr sz="2000" b="1" i="0" u="none" strike="noStrike" cap="none">
              <a:solidFill>
                <a:srgbClr val="000000"/>
              </a:solidFill>
              <a:latin typeface="Open Sans"/>
              <a:ea typeface="Open Sans"/>
              <a:cs typeface="Open Sans"/>
              <a:sym typeface="Open Sans"/>
            </a:endParaRPr>
          </a:p>
        </p:txBody>
      </p:sp>
      <p:sp>
        <p:nvSpPr>
          <p:cNvPr id="80" name="Google Shape;80;p2"/>
          <p:cNvSpPr txBox="1"/>
          <p:nvPr/>
        </p:nvSpPr>
        <p:spPr>
          <a:xfrm>
            <a:off x="3191012" y="4378280"/>
            <a:ext cx="269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Over 75,000 eBooks</a:t>
            </a:r>
            <a:endParaRPr sz="2000" b="1" i="0" u="none" strike="noStrike" cap="none">
              <a:solidFill>
                <a:srgbClr val="000000"/>
              </a:solidFill>
              <a:latin typeface="Open Sans"/>
              <a:ea typeface="Open Sans"/>
              <a:cs typeface="Open Sans"/>
              <a:sym typeface="Open Sans"/>
            </a:endParaRPr>
          </a:p>
        </p:txBody>
      </p:sp>
      <p:sp>
        <p:nvSpPr>
          <p:cNvPr id="81" name="Google Shape;81;p2"/>
          <p:cNvSpPr txBox="1"/>
          <p:nvPr/>
        </p:nvSpPr>
        <p:spPr>
          <a:xfrm>
            <a:off x="6546246" y="4378280"/>
            <a:ext cx="269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Journal databases</a:t>
            </a:r>
            <a:endParaRPr sz="2000" b="1" i="0" u="none" strike="noStrike" cap="none">
              <a:solidFill>
                <a:srgbClr val="000000"/>
              </a:solidFill>
              <a:latin typeface="Open Sans"/>
              <a:ea typeface="Open Sans"/>
              <a:cs typeface="Open Sans"/>
              <a:sym typeface="Open Sans"/>
            </a:endParaRPr>
          </a:p>
        </p:txBody>
      </p:sp>
      <p:pic>
        <p:nvPicPr>
          <p:cNvPr id="82" name="Google Shape;82;p2" descr="120 Years of Malyon Theological College - Queensland Baptists"/>
          <p:cNvPicPr preferRelativeResize="0"/>
          <p:nvPr/>
        </p:nvPicPr>
        <p:blipFill rotWithShape="1">
          <a:blip r:embed="rId5">
            <a:alphaModFix/>
          </a:blip>
          <a:srcRect/>
          <a:stretch/>
        </p:blipFill>
        <p:spPr>
          <a:xfrm>
            <a:off x="6123281" y="1057658"/>
            <a:ext cx="2438827" cy="2361851"/>
          </a:xfrm>
          <a:prstGeom prst="rect">
            <a:avLst/>
          </a:prstGeom>
          <a:noFill/>
          <a:ln>
            <a:noFill/>
          </a:ln>
        </p:spPr>
      </p:pic>
      <p:sp>
        <p:nvSpPr>
          <p:cNvPr id="83" name="Google Shape;83;p2"/>
          <p:cNvSpPr txBox="1"/>
          <p:nvPr/>
        </p:nvSpPr>
        <p:spPr>
          <a:xfrm>
            <a:off x="6778211" y="3518719"/>
            <a:ext cx="1783897"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TJ Malyon Library, Brisbane</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Essay Question - 2</a:t>
            </a:r>
            <a:br>
              <a:rPr lang="en" sz="3600">
                <a:latin typeface="Arial"/>
                <a:ea typeface="Arial"/>
                <a:cs typeface="Arial"/>
                <a:sym typeface="Arial"/>
              </a:rPr>
            </a:br>
            <a:endParaRPr/>
          </a:p>
        </p:txBody>
      </p:sp>
      <p:sp>
        <p:nvSpPr>
          <p:cNvPr id="229" name="Google Shape;229;p19"/>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7000"/>
              </a:lnSpc>
              <a:spcBef>
                <a:spcPts val="0"/>
              </a:spcBef>
              <a:spcAft>
                <a:spcPts val="0"/>
              </a:spcAft>
              <a:buSzPts val="1400"/>
              <a:buNone/>
            </a:pPr>
            <a:r>
              <a:rPr lang="en" sz="1800" i="1">
                <a:solidFill>
                  <a:srgbClr val="222222"/>
                </a:solidFill>
                <a:latin typeface="Calibri"/>
                <a:ea typeface="Calibri"/>
                <a:cs typeface="Calibri"/>
                <a:sym typeface="Calibri"/>
              </a:rPr>
              <a:t>1) Why did the Crusades begin, </a:t>
            </a:r>
            <a:endParaRPr/>
          </a:p>
          <a:p>
            <a:pPr marL="0" lvl="0" indent="0" algn="l" rtl="0">
              <a:lnSpc>
                <a:spcPct val="107000"/>
              </a:lnSpc>
              <a:spcBef>
                <a:spcPts val="800"/>
              </a:spcBef>
              <a:spcAft>
                <a:spcPts val="0"/>
              </a:spcAft>
              <a:buSzPts val="1400"/>
              <a:buNone/>
            </a:pPr>
            <a:endParaRPr sz="1800">
              <a:solidFill>
                <a:srgbClr val="222222"/>
              </a:solidFill>
              <a:latin typeface="Calibri"/>
              <a:ea typeface="Calibri"/>
              <a:cs typeface="Calibri"/>
              <a:sym typeface="Calibri"/>
            </a:endParaRPr>
          </a:p>
          <a:p>
            <a:pPr marL="0" lvl="0" indent="0" algn="l" rtl="0">
              <a:lnSpc>
                <a:spcPct val="107000"/>
              </a:lnSpc>
              <a:spcBef>
                <a:spcPts val="800"/>
              </a:spcBef>
              <a:spcAft>
                <a:spcPts val="0"/>
              </a:spcAft>
              <a:buSzPts val="1400"/>
              <a:buNone/>
            </a:pPr>
            <a:r>
              <a:rPr lang="en" sz="1800">
                <a:solidFill>
                  <a:srgbClr val="222222"/>
                </a:solidFill>
                <a:latin typeface="Calibri"/>
                <a:ea typeface="Calibri"/>
                <a:cs typeface="Calibri"/>
                <a:sym typeface="Calibri"/>
              </a:rPr>
              <a:t>Keywords: </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Crusades AND cause</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“Crusades beginning” OR “crusades start” OR “first crusades” </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reason</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“first crusade” NOT “second crusade” </a:t>
            </a:r>
            <a:br>
              <a:rPr lang="en" sz="1800">
                <a:solidFill>
                  <a:srgbClr val="222222"/>
                </a:solidFill>
                <a:highlight>
                  <a:srgbClr val="FFFF00"/>
                </a:highlight>
                <a:latin typeface="Calibri"/>
                <a:ea typeface="Calibri"/>
                <a:cs typeface="Calibri"/>
                <a:sym typeface="Calibri"/>
              </a:rPr>
            </a:br>
            <a:endParaRPr sz="1800">
              <a:latin typeface="Arial"/>
              <a:ea typeface="Arial"/>
              <a:cs typeface="Arial"/>
              <a:sym typeface="Arial"/>
            </a:endParaRPr>
          </a:p>
          <a:p>
            <a:pPr marL="457200" lvl="0" indent="-228600" algn="l" rtl="0">
              <a:lnSpc>
                <a:spcPct val="107000"/>
              </a:lnSpc>
              <a:spcBef>
                <a:spcPts val="800"/>
              </a:spcBef>
              <a:spcAft>
                <a:spcPts val="0"/>
              </a:spcAft>
              <a:buSzPts val="1400"/>
              <a:buNone/>
            </a:pP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
        <p:nvSpPr>
          <p:cNvPr id="230" name="Google Shape;230;p19"/>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p>
            <a:pPr marL="0" lvl="0" indent="0" algn="l" rtl="0">
              <a:lnSpc>
                <a:spcPct val="107000"/>
              </a:lnSpc>
              <a:spcBef>
                <a:spcPts val="0"/>
              </a:spcBef>
              <a:spcAft>
                <a:spcPts val="0"/>
              </a:spcAft>
              <a:buSzPts val="1400"/>
              <a:buNone/>
            </a:pPr>
            <a:r>
              <a:rPr lang="en" sz="1800" i="1">
                <a:solidFill>
                  <a:srgbClr val="222222"/>
                </a:solidFill>
                <a:latin typeface="Calibri"/>
                <a:ea typeface="Calibri"/>
                <a:cs typeface="Calibri"/>
                <a:sym typeface="Calibri"/>
              </a:rPr>
              <a:t>2) how did they progress</a:t>
            </a:r>
            <a:endParaRPr sz="1800">
              <a:solidFill>
                <a:srgbClr val="222222"/>
              </a:solidFill>
              <a:latin typeface="Calibri"/>
              <a:ea typeface="Calibri"/>
              <a:cs typeface="Calibri"/>
              <a:sym typeface="Calibri"/>
            </a:endParaRPr>
          </a:p>
          <a:p>
            <a:pPr marL="0" lvl="0" indent="0" algn="l" rtl="0">
              <a:lnSpc>
                <a:spcPct val="107000"/>
              </a:lnSpc>
              <a:spcBef>
                <a:spcPts val="800"/>
              </a:spcBef>
              <a:spcAft>
                <a:spcPts val="0"/>
              </a:spcAft>
              <a:buSzPts val="1400"/>
              <a:buNone/>
            </a:pPr>
            <a:endParaRPr sz="1800">
              <a:solidFill>
                <a:srgbClr val="222222"/>
              </a:solidFill>
              <a:latin typeface="Calibri"/>
              <a:ea typeface="Calibri"/>
              <a:cs typeface="Calibri"/>
              <a:sym typeface="Calibri"/>
            </a:endParaRPr>
          </a:p>
          <a:p>
            <a:pPr marL="0" lvl="0" indent="0" algn="l" rtl="0">
              <a:lnSpc>
                <a:spcPct val="107000"/>
              </a:lnSpc>
              <a:spcBef>
                <a:spcPts val="800"/>
              </a:spcBef>
              <a:spcAft>
                <a:spcPts val="0"/>
              </a:spcAft>
              <a:buSzPts val="1400"/>
              <a:buNone/>
            </a:pPr>
            <a:r>
              <a:rPr lang="en" sz="1800">
                <a:solidFill>
                  <a:srgbClr val="222222"/>
                </a:solidFill>
                <a:latin typeface="Calibri"/>
                <a:ea typeface="Calibri"/>
                <a:cs typeface="Calibri"/>
                <a:sym typeface="Calibri"/>
              </a:rPr>
              <a:t>Keywords: </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“crusades development” OR “crusades progression”</a:t>
            </a:r>
            <a:endParaRPr sz="1800">
              <a:latin typeface="Arial"/>
              <a:ea typeface="Arial"/>
              <a:cs typeface="Arial"/>
              <a:sym typeface="Arial"/>
            </a:endParaRPr>
          </a:p>
          <a:p>
            <a:pPr marL="457200" lvl="0" indent="-3175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“first crusade” AND “second crusade” AND “third crusade”</a:t>
            </a:r>
            <a:br>
              <a:rPr lang="en" sz="1800">
                <a:solidFill>
                  <a:srgbClr val="222222"/>
                </a:solidFill>
                <a:highlight>
                  <a:srgbClr val="00FF00"/>
                </a:highlight>
                <a:latin typeface="Calibri"/>
                <a:ea typeface="Calibri"/>
                <a:cs typeface="Calibri"/>
                <a:sym typeface="Calibri"/>
              </a:rPr>
            </a:b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Essay Question - 3</a:t>
            </a:r>
            <a:br>
              <a:rPr lang="en" sz="3600">
                <a:latin typeface="Arial"/>
                <a:ea typeface="Arial"/>
                <a:cs typeface="Arial"/>
                <a:sym typeface="Arial"/>
              </a:rPr>
            </a:br>
            <a:endParaRPr/>
          </a:p>
        </p:txBody>
      </p:sp>
      <p:sp>
        <p:nvSpPr>
          <p:cNvPr id="236" name="Google Shape;236;p20"/>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0" lvl="0" indent="0" algn="l" rtl="0">
              <a:lnSpc>
                <a:spcPct val="107000"/>
              </a:lnSpc>
              <a:spcBef>
                <a:spcPts val="0"/>
              </a:spcBef>
              <a:spcAft>
                <a:spcPts val="0"/>
              </a:spcAft>
              <a:buSzPts val="1400"/>
              <a:buNone/>
            </a:pPr>
            <a:r>
              <a:rPr lang="en" sz="1800" i="1">
                <a:solidFill>
                  <a:srgbClr val="222222"/>
                </a:solidFill>
                <a:latin typeface="Calibri"/>
                <a:ea typeface="Calibri"/>
                <a:cs typeface="Calibri"/>
                <a:sym typeface="Calibri"/>
              </a:rPr>
              <a:t>3) what did they achieve? </a:t>
            </a:r>
            <a:endParaRPr/>
          </a:p>
          <a:p>
            <a:pPr marL="342900" lvl="0" indent="-254000" algn="l" rtl="0">
              <a:lnSpc>
                <a:spcPct val="107000"/>
              </a:lnSpc>
              <a:spcBef>
                <a:spcPts val="0"/>
              </a:spcBef>
              <a:spcAft>
                <a:spcPts val="0"/>
              </a:spcAft>
              <a:buSzPts val="1400"/>
              <a:buFont typeface="Noto Sans Symbols"/>
              <a:buNone/>
            </a:pPr>
            <a:endParaRPr sz="1800">
              <a:solidFill>
                <a:srgbClr val="222222"/>
              </a:solidFill>
              <a:latin typeface="Calibri"/>
              <a:ea typeface="Calibri"/>
              <a:cs typeface="Calibri"/>
              <a:sym typeface="Calibri"/>
            </a:endParaRPr>
          </a:p>
          <a:p>
            <a:pPr marL="0" lvl="0" indent="0" algn="l" rtl="0">
              <a:lnSpc>
                <a:spcPct val="107000"/>
              </a:lnSpc>
              <a:spcBef>
                <a:spcPts val="0"/>
              </a:spcBef>
              <a:spcAft>
                <a:spcPts val="0"/>
              </a:spcAft>
              <a:buSzPts val="1400"/>
              <a:buNone/>
            </a:pPr>
            <a:r>
              <a:rPr lang="en" sz="1800">
                <a:solidFill>
                  <a:srgbClr val="222222"/>
                </a:solidFill>
                <a:latin typeface="Calibri"/>
                <a:ea typeface="Calibri"/>
                <a:cs typeface="Calibri"/>
                <a:sym typeface="Calibri"/>
              </a:rPr>
              <a:t>Keywords: </a:t>
            </a:r>
            <a:endParaRPr/>
          </a:p>
          <a:p>
            <a:pPr marL="0" lvl="0" indent="0" algn="l" rtl="0">
              <a:lnSpc>
                <a:spcPct val="107000"/>
              </a:lnSpc>
              <a:spcBef>
                <a:spcPts val="0"/>
              </a:spcBef>
              <a:spcAft>
                <a:spcPts val="0"/>
              </a:spcAft>
              <a:buSzPts val="1400"/>
              <a:buNone/>
            </a:pP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Noto Sans Symbols"/>
              <a:buChar char="∙"/>
            </a:pPr>
            <a:r>
              <a:rPr lang="en" sz="1800">
                <a:solidFill>
                  <a:srgbClr val="222222"/>
                </a:solidFill>
                <a:latin typeface="Calibri"/>
                <a:ea typeface="Calibri"/>
                <a:cs typeface="Calibri"/>
                <a:sym typeface="Calibri"/>
              </a:rPr>
              <a:t>“crusade* outcomes” OR “crusade* result” OR “crusade* achieve*”</a:t>
            </a: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Noto Sans Symbols"/>
              <a:buChar char="∙"/>
            </a:pPr>
            <a:r>
              <a:rPr lang="en" sz="1800">
                <a:solidFill>
                  <a:srgbClr val="222222"/>
                </a:solidFill>
                <a:latin typeface="Calibri"/>
                <a:ea typeface="Calibri"/>
                <a:cs typeface="Calibri"/>
                <a:sym typeface="Calibri"/>
              </a:rPr>
              <a:t>“crusade* success” OR “crusade* fail*”</a:t>
            </a:r>
            <a:br>
              <a:rPr lang="en" sz="1800">
                <a:solidFill>
                  <a:srgbClr val="222222"/>
                </a:solidFill>
                <a:latin typeface="Calibri"/>
                <a:ea typeface="Calibri"/>
                <a:cs typeface="Calibri"/>
                <a:sym typeface="Calibri"/>
              </a:rPr>
            </a:br>
            <a:endParaRPr sz="1800">
              <a:latin typeface="Arial"/>
              <a:ea typeface="Arial"/>
              <a:cs typeface="Arial"/>
              <a:sym typeface="Arial"/>
            </a:endParaRPr>
          </a:p>
          <a:p>
            <a:pPr marL="342900" lvl="0" indent="-254000" algn="l" rtl="0">
              <a:lnSpc>
                <a:spcPct val="107000"/>
              </a:lnSpc>
              <a:spcBef>
                <a:spcPts val="0"/>
              </a:spcBef>
              <a:spcAft>
                <a:spcPts val="0"/>
              </a:spcAft>
              <a:buSzPts val="1400"/>
              <a:buFont typeface="Noto Sans Symbols"/>
              <a:buNone/>
            </a:pPr>
            <a:endParaRPr sz="1800">
              <a:latin typeface="Arial"/>
              <a:ea typeface="Arial"/>
              <a:cs typeface="Arial"/>
              <a:sym typeface="Arial"/>
            </a:endParaRPr>
          </a:p>
          <a:p>
            <a:pPr marL="457200" lvl="0" indent="-228600" algn="l" rtl="0">
              <a:lnSpc>
                <a:spcPct val="107000"/>
              </a:lnSpc>
              <a:spcBef>
                <a:spcPts val="800"/>
              </a:spcBef>
              <a:spcAft>
                <a:spcPts val="0"/>
              </a:spcAft>
              <a:buSzPts val="1400"/>
              <a:buNone/>
            </a:pP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
        <p:nvSpPr>
          <p:cNvPr id="237" name="Google Shape;237;p20"/>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15000"/>
              </a:lnSpc>
              <a:spcBef>
                <a:spcPts val="0"/>
              </a:spcBef>
              <a:spcAft>
                <a:spcPts val="0"/>
              </a:spcAft>
              <a:buSzPts val="1400"/>
              <a:buNone/>
            </a:pPr>
            <a:r>
              <a:rPr lang="en" sz="1800">
                <a:latin typeface="Calibri"/>
                <a:ea typeface="Calibri"/>
                <a:cs typeface="Calibri"/>
                <a:sym typeface="Calibri"/>
              </a:rPr>
              <a:t>4) </a:t>
            </a:r>
            <a:r>
              <a:rPr lang="en" sz="1800" i="1">
                <a:solidFill>
                  <a:srgbClr val="222222"/>
                </a:solidFill>
                <a:latin typeface="Calibri"/>
                <a:ea typeface="Calibri"/>
                <a:cs typeface="Calibri"/>
                <a:sym typeface="Calibri"/>
              </a:rPr>
              <a:t>What has the long-term impact of the crusades been?</a:t>
            </a:r>
            <a:endParaRPr sz="1800">
              <a:latin typeface="Calibri"/>
              <a:ea typeface="Calibri"/>
              <a:cs typeface="Calibri"/>
              <a:sym typeface="Calibri"/>
            </a:endParaRPr>
          </a:p>
          <a:p>
            <a:pPr marL="457200" lvl="0" indent="-228600" algn="l" rtl="0">
              <a:lnSpc>
                <a:spcPct val="115000"/>
              </a:lnSpc>
              <a:spcBef>
                <a:spcPts val="0"/>
              </a:spcBef>
              <a:spcAft>
                <a:spcPts val="0"/>
              </a:spcAft>
              <a:buSzPts val="1400"/>
              <a:buNone/>
            </a:pPr>
            <a:endParaRPr sz="1800">
              <a:latin typeface="Calibri"/>
              <a:ea typeface="Calibri"/>
              <a:cs typeface="Calibri"/>
              <a:sym typeface="Calibri"/>
            </a:endParaRPr>
          </a:p>
          <a:p>
            <a:pPr marL="0" lvl="0" indent="0" algn="l" rtl="0">
              <a:lnSpc>
                <a:spcPct val="107000"/>
              </a:lnSpc>
              <a:spcBef>
                <a:spcPts val="0"/>
              </a:spcBef>
              <a:spcAft>
                <a:spcPts val="0"/>
              </a:spcAft>
              <a:buSzPts val="1400"/>
              <a:buNone/>
            </a:pPr>
            <a:r>
              <a:rPr lang="en" sz="1800">
                <a:solidFill>
                  <a:srgbClr val="222222"/>
                </a:solidFill>
                <a:latin typeface="Calibri"/>
                <a:ea typeface="Calibri"/>
                <a:cs typeface="Calibri"/>
                <a:sym typeface="Calibri"/>
              </a:rPr>
              <a:t>Keywords: </a:t>
            </a:r>
            <a:endParaRPr sz="1800">
              <a:latin typeface="Calibri"/>
              <a:ea typeface="Calibri"/>
              <a:cs typeface="Calibri"/>
              <a:sym typeface="Calibri"/>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AND “long term” </a:t>
            </a:r>
            <a:endParaRPr sz="1800">
              <a:latin typeface="Calibri"/>
              <a:ea typeface="Calibri"/>
              <a:cs typeface="Calibri"/>
              <a:sym typeface="Calibri"/>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AND effect</a:t>
            </a:r>
            <a:endParaRPr sz="1800">
              <a:latin typeface="Calibri"/>
              <a:ea typeface="Calibri"/>
              <a:cs typeface="Calibri"/>
              <a:sym typeface="Calibri"/>
            </a:endParaRPr>
          </a:p>
          <a:p>
            <a:pPr marL="228600" lvl="0" indent="-228600" algn="l" rtl="0">
              <a:lnSpc>
                <a:spcPct val="107000"/>
              </a:lnSpc>
              <a:spcBef>
                <a:spcPts val="800"/>
              </a:spcBef>
              <a:spcAft>
                <a:spcPts val="800"/>
              </a:spcAft>
              <a:buSzPts val="1400"/>
              <a:buChar char="●"/>
            </a:pPr>
            <a:r>
              <a:rPr lang="en" sz="1800">
                <a:solidFill>
                  <a:srgbClr val="222222"/>
                </a:solidFill>
                <a:latin typeface="Calibri"/>
                <a:ea typeface="Calibri"/>
                <a:cs typeface="Calibri"/>
                <a:sym typeface="Calibri"/>
              </a:rPr>
              <a:t>Crusade* AND change</a:t>
            </a:r>
            <a:endParaRPr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323300" y="1033350"/>
            <a:ext cx="8520600" cy="15384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 dirty="0"/>
              <a:t>Questions?</a:t>
            </a:r>
            <a:endParaRPr dirty="0"/>
          </a:p>
        </p:txBody>
      </p:sp>
      <p:pic>
        <p:nvPicPr>
          <p:cNvPr id="243" name="Google Shape;243;p21"/>
          <p:cNvPicPr preferRelativeResize="0"/>
          <p:nvPr/>
        </p:nvPicPr>
        <p:blipFill rotWithShape="1">
          <a:blip r:embed="rId3">
            <a:alphaModFix/>
          </a:blip>
          <a:srcRect/>
          <a:stretch/>
        </p:blipFill>
        <p:spPr>
          <a:xfrm>
            <a:off x="152400" y="2995650"/>
            <a:ext cx="8839204" cy="1838623"/>
          </a:xfrm>
          <a:prstGeom prst="rect">
            <a:avLst/>
          </a:prstGeom>
          <a:noFill/>
          <a:ln>
            <a:noFill/>
          </a:ln>
        </p:spPr>
      </p:pic>
      <p:sp>
        <p:nvSpPr>
          <p:cNvPr id="244" name="Google Shape;244;p21"/>
          <p:cNvSpPr txBox="1"/>
          <p:nvPr/>
        </p:nvSpPr>
        <p:spPr>
          <a:xfrm>
            <a:off x="4951100" y="4774200"/>
            <a:ext cx="3892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Open Sans"/>
                <a:ea typeface="Open Sans"/>
                <a:cs typeface="Open Sans"/>
                <a:sym typeface="Open Sans"/>
              </a:rPr>
              <a:t>Schulz, C. (1960, April 13). </a:t>
            </a:r>
            <a:r>
              <a:rPr lang="en" sz="1200" b="0" i="1" u="none" strike="noStrike" cap="none">
                <a:solidFill>
                  <a:srgbClr val="000000"/>
                </a:solidFill>
                <a:latin typeface="Open Sans"/>
                <a:ea typeface="Open Sans"/>
                <a:cs typeface="Open Sans"/>
                <a:sym typeface="Open Sans"/>
              </a:rPr>
              <a:t>Peanuts [daily strip]</a:t>
            </a:r>
            <a:r>
              <a:rPr lang="en" sz="1200" b="0" i="0" u="none" strike="noStrike" cap="none">
                <a:solidFill>
                  <a:srgbClr val="000000"/>
                </a:solidFill>
                <a:latin typeface="Open Sans"/>
                <a:ea typeface="Open Sans"/>
                <a:cs typeface="Open Sans"/>
                <a:sym typeface="Open Sans"/>
              </a:rPr>
              <a:t>. </a:t>
            </a:r>
            <a:endParaRPr sz="1200" b="0" i="0" u="none" strike="noStrike" cap="none">
              <a:solidFill>
                <a:srgbClr val="000000"/>
              </a:solidFill>
              <a:latin typeface="Open Sans"/>
              <a:ea typeface="Open Sans"/>
              <a:cs typeface="Open Sans"/>
              <a:sym typeface="Open Sans"/>
            </a:endParaRPr>
          </a:p>
        </p:txBody>
      </p:sp>
      <p:sp>
        <p:nvSpPr>
          <p:cNvPr id="245" name="Google Shape;245;p21"/>
          <p:cNvSpPr txBox="1"/>
          <p:nvPr/>
        </p:nvSpPr>
        <p:spPr>
          <a:xfrm>
            <a:off x="706715" y="123509"/>
            <a:ext cx="31935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Open Sans"/>
                <a:ea typeface="Open Sans"/>
                <a:cs typeface="Open Sans"/>
                <a:sym typeface="Open Sans"/>
              </a:rPr>
              <a:t>1300 550 727</a:t>
            </a:r>
          </a:p>
          <a:p>
            <a:pPr marL="0" marR="0" lvl="0" indent="0" algn="l" rtl="0">
              <a:lnSpc>
                <a:spcPct val="100000"/>
              </a:lnSpc>
              <a:spcBef>
                <a:spcPts val="0"/>
              </a:spcBef>
              <a:spcAft>
                <a:spcPts val="0"/>
              </a:spcAft>
              <a:buClr>
                <a:srgbClr val="000000"/>
              </a:buClr>
              <a:buSzPts val="1400"/>
              <a:buFont typeface="Arial"/>
              <a:buNone/>
            </a:pPr>
            <a:endParaRPr lang="en" b="1" dirty="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Open Sans"/>
                <a:ea typeface="Open Sans"/>
                <a:cs typeface="Open Sans"/>
                <a:sym typeface="Open Sans"/>
              </a:rPr>
              <a:t>libraryhelpdesk@morling.edu.au</a:t>
            </a:r>
            <a:endParaRPr sz="1400" b="1" i="0" u="none" strike="noStrike" cap="none" dirty="0">
              <a:solidFill>
                <a:srgbClr val="000000"/>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9707109A-6391-CD94-CF7C-5EFA8E887169}"/>
              </a:ext>
            </a:extLst>
          </p:cNvPr>
          <p:cNvPicPr>
            <a:picLocks noChangeAspect="1"/>
          </p:cNvPicPr>
          <p:nvPr/>
        </p:nvPicPr>
        <p:blipFill>
          <a:blip r:embed="rId4"/>
          <a:stretch>
            <a:fillRect/>
          </a:stretch>
        </p:blipFill>
        <p:spPr>
          <a:xfrm>
            <a:off x="211346" y="151599"/>
            <a:ext cx="495369" cy="7240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Opening hours during Semester</a:t>
            </a:r>
            <a:endParaRPr dirty="0"/>
          </a:p>
        </p:txBody>
      </p:sp>
      <p:sp>
        <p:nvSpPr>
          <p:cNvPr id="89" name="Google Shape;89;p3"/>
          <p:cNvSpPr txBox="1">
            <a:spLocks noGrp="1"/>
          </p:cNvSpPr>
          <p:nvPr>
            <p:ph type="body" idx="1"/>
          </p:nvPr>
        </p:nvSpPr>
        <p:spPr>
          <a:xfrm>
            <a:off x="311700" y="1266325"/>
            <a:ext cx="4260300" cy="330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dirty="0"/>
              <a:t>Level 1 - Study Hub</a:t>
            </a:r>
            <a:endParaRPr b="1" dirty="0"/>
          </a:p>
          <a:p>
            <a:r>
              <a:rPr lang="en-AU" sz="1300" dirty="0"/>
              <a:t>A shared space for quiet study and group learning</a:t>
            </a:r>
          </a:p>
          <a:p>
            <a:r>
              <a:rPr lang="en-AU" sz="1300" dirty="0"/>
              <a:t>Access via the Level 1 foyer </a:t>
            </a:r>
            <a:r>
              <a:rPr lang="en-AU" sz="1300" dirty="0">
                <a:sym typeface="Wingdings" panose="05000000000000000000" pitchFamily="2" charset="2"/>
              </a:rPr>
              <a:t> </a:t>
            </a:r>
            <a:r>
              <a:rPr lang="en-AU" sz="1300" dirty="0"/>
              <a:t> 8.30am to 10.00pm weekdays during Semester</a:t>
            </a:r>
          </a:p>
          <a:p>
            <a:r>
              <a:rPr lang="en-AU" sz="1300" dirty="0"/>
              <a:t>Accessible at other times with a student swipe card</a:t>
            </a:r>
          </a:p>
          <a:p>
            <a:r>
              <a:rPr lang="en-AU" sz="1300" dirty="0"/>
              <a:t>Full guidelines are available on the Study Hub noticeboard</a:t>
            </a:r>
          </a:p>
          <a:p>
            <a:pPr marL="0" lvl="0" indent="0" algn="l" rtl="0">
              <a:lnSpc>
                <a:spcPct val="115000"/>
              </a:lnSpc>
              <a:spcBef>
                <a:spcPts val="1200"/>
              </a:spcBef>
              <a:spcAft>
                <a:spcPts val="0"/>
              </a:spcAft>
              <a:buSzPts val="1800"/>
              <a:buNone/>
            </a:pPr>
            <a:endParaRPr sz="1500" dirty="0"/>
          </a:p>
        </p:txBody>
      </p:sp>
      <p:sp>
        <p:nvSpPr>
          <p:cNvPr id="90" name="Google Shape;90;p3"/>
          <p:cNvSpPr txBox="1">
            <a:spLocks noGrp="1"/>
          </p:cNvSpPr>
          <p:nvPr>
            <p:ph type="body" idx="1"/>
          </p:nvPr>
        </p:nvSpPr>
        <p:spPr>
          <a:xfrm>
            <a:off x="4572000" y="1266325"/>
            <a:ext cx="4052621" cy="2903339"/>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dirty="0"/>
              <a:t>Level 2 - Library collection</a:t>
            </a:r>
            <a:endParaRPr b="1" dirty="0"/>
          </a:p>
          <a:p>
            <a:pPr marL="0" lvl="0" indent="0" algn="l" rtl="0">
              <a:lnSpc>
                <a:spcPct val="115000"/>
              </a:lnSpc>
              <a:spcBef>
                <a:spcPts val="1200"/>
              </a:spcBef>
              <a:spcAft>
                <a:spcPts val="0"/>
              </a:spcAft>
              <a:buSzPts val="1800"/>
              <a:buNone/>
            </a:pPr>
            <a:r>
              <a:rPr lang="en" dirty="0"/>
              <a:t>Monday - 9am to 5pm</a:t>
            </a:r>
            <a:endParaRPr dirty="0"/>
          </a:p>
          <a:p>
            <a:pPr marL="0" lvl="0" indent="0" algn="l" rtl="0">
              <a:lnSpc>
                <a:spcPct val="115000"/>
              </a:lnSpc>
              <a:spcBef>
                <a:spcPts val="1200"/>
              </a:spcBef>
              <a:spcAft>
                <a:spcPts val="0"/>
              </a:spcAft>
              <a:buSzPts val="1800"/>
              <a:buNone/>
            </a:pPr>
            <a:r>
              <a:rPr lang="en" dirty="0"/>
              <a:t>Tues &amp; Wed- 9am to 6.45pm</a:t>
            </a:r>
            <a:endParaRPr dirty="0"/>
          </a:p>
          <a:p>
            <a:pPr marL="0" lvl="0" indent="0" algn="l" rtl="0">
              <a:lnSpc>
                <a:spcPct val="115000"/>
              </a:lnSpc>
              <a:spcBef>
                <a:spcPts val="1200"/>
              </a:spcBef>
              <a:spcAft>
                <a:spcPts val="0"/>
              </a:spcAft>
              <a:buSzPts val="1800"/>
              <a:buNone/>
            </a:pPr>
            <a:r>
              <a:rPr lang="en" dirty="0"/>
              <a:t>Thurs &amp; Fri - 9am to 5pm</a:t>
            </a:r>
            <a:endParaRPr dirty="0"/>
          </a:p>
          <a:p>
            <a:pPr marL="0" lvl="0" indent="0" algn="l" rtl="0">
              <a:lnSpc>
                <a:spcPct val="115000"/>
              </a:lnSpc>
              <a:spcBef>
                <a:spcPts val="1200"/>
              </a:spcBef>
              <a:spcAft>
                <a:spcPts val="0"/>
              </a:spcAft>
              <a:buSzPts val="1800"/>
              <a:buNone/>
            </a:pPr>
            <a:r>
              <a:rPr lang="en" dirty="0"/>
              <a:t>Saturday - 9am to 3pm</a:t>
            </a:r>
            <a:endParaRPr dirty="0"/>
          </a:p>
          <a:p>
            <a:pPr marL="0" lvl="0" indent="0" algn="l" rtl="0">
              <a:lnSpc>
                <a:spcPct val="115000"/>
              </a:lnSpc>
              <a:spcBef>
                <a:spcPts val="1200"/>
              </a:spcBef>
              <a:spcAft>
                <a:spcPts val="1200"/>
              </a:spcAft>
              <a:buSzPts val="1800"/>
              <a:buNone/>
            </a:pPr>
            <a:r>
              <a:rPr lang="en" dirty="0"/>
              <a:t>Sunday and public holidays - Closed</a:t>
            </a:r>
            <a:endParaRPr dirty="0"/>
          </a:p>
        </p:txBody>
      </p:sp>
      <p:pic>
        <p:nvPicPr>
          <p:cNvPr id="91" name="Google Shape;91;p3"/>
          <p:cNvPicPr preferRelativeResize="0"/>
          <p:nvPr/>
        </p:nvPicPr>
        <p:blipFill rotWithShape="1">
          <a:blip r:embed="rId3">
            <a:alphaModFix/>
          </a:blip>
          <a:srcRect l="16309" t="13895" r="14786" b="17248"/>
          <a:stretch/>
        </p:blipFill>
        <p:spPr>
          <a:xfrm>
            <a:off x="1777594" y="3528924"/>
            <a:ext cx="1302105" cy="1259177"/>
          </a:xfrm>
          <a:prstGeom prst="rect">
            <a:avLst/>
          </a:prstGeom>
          <a:noFill/>
          <a:ln>
            <a:noFill/>
          </a:ln>
        </p:spPr>
      </p:pic>
      <p:sp>
        <p:nvSpPr>
          <p:cNvPr id="92" name="Google Shape;92;p3">
            <a:hlinkClick r:id="rId4"/>
          </p:cNvPr>
          <p:cNvSpPr txBox="1"/>
          <p:nvPr/>
        </p:nvSpPr>
        <p:spPr>
          <a:xfrm>
            <a:off x="4632725" y="4384500"/>
            <a:ext cx="41997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4"/>
              </a:rPr>
              <a:t>https://www.morling.edu.au/library</a:t>
            </a:r>
            <a:endParaRPr>
              <a:solidFill>
                <a:schemeClr val="dk2"/>
              </a:solidFill>
              <a:latin typeface="Open Sans"/>
              <a:ea typeface="Open Sans"/>
              <a:cs typeface="Open Sans"/>
              <a:sym typeface="Open Sans"/>
            </a:endParaRPr>
          </a:p>
        </p:txBody>
      </p:sp>
      <p:sp>
        <p:nvSpPr>
          <p:cNvPr id="93" name="Google Shape;93;p3">
            <a:hlinkClick r:id="rId4"/>
          </p:cNvPr>
          <p:cNvSpPr txBox="1"/>
          <p:nvPr/>
        </p:nvSpPr>
        <p:spPr>
          <a:xfrm>
            <a:off x="9167600" y="3787800"/>
            <a:ext cx="687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4"/>
          <p:cNvPicPr preferRelativeResize="0"/>
          <p:nvPr/>
        </p:nvPicPr>
        <p:blipFill rotWithShape="1">
          <a:blip r:embed="rId3">
            <a:alphaModFix/>
          </a:blip>
          <a:srcRect/>
          <a:stretch/>
        </p:blipFill>
        <p:spPr>
          <a:xfrm rot="426179">
            <a:off x="5585262" y="640213"/>
            <a:ext cx="2905125" cy="1571625"/>
          </a:xfrm>
          <a:prstGeom prst="rect">
            <a:avLst/>
          </a:prstGeom>
          <a:noFill/>
          <a:ln>
            <a:noFill/>
          </a:ln>
        </p:spPr>
      </p:pic>
      <p:pic>
        <p:nvPicPr>
          <p:cNvPr id="99" name="Google Shape;99;p4"/>
          <p:cNvPicPr preferRelativeResize="0"/>
          <p:nvPr/>
        </p:nvPicPr>
        <p:blipFill rotWithShape="1">
          <a:blip r:embed="rId4">
            <a:alphaModFix/>
          </a:blip>
          <a:srcRect l="16040" t="19871" r="16672" b="17640"/>
          <a:stretch/>
        </p:blipFill>
        <p:spPr>
          <a:xfrm>
            <a:off x="2671675" y="3762000"/>
            <a:ext cx="1487549" cy="1381498"/>
          </a:xfrm>
          <a:prstGeom prst="rect">
            <a:avLst/>
          </a:prstGeom>
          <a:noFill/>
          <a:ln>
            <a:noFill/>
          </a:ln>
        </p:spPr>
      </p:pic>
      <p:sp>
        <p:nvSpPr>
          <p:cNvPr id="100" name="Google Shape;100;p4"/>
          <p:cNvSpPr txBox="1">
            <a:spLocks noGrp="1"/>
          </p:cNvSpPr>
          <p:nvPr>
            <p:ph type="title"/>
          </p:nvPr>
        </p:nvSpPr>
        <p:spPr>
          <a:xfrm>
            <a:off x="2071050" y="2218050"/>
            <a:ext cx="50019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can the library help with?</a:t>
            </a:r>
            <a:endParaRPr/>
          </a:p>
        </p:txBody>
      </p:sp>
      <p:pic>
        <p:nvPicPr>
          <p:cNvPr id="101" name="Google Shape;101;p4"/>
          <p:cNvPicPr preferRelativeResize="0"/>
          <p:nvPr/>
        </p:nvPicPr>
        <p:blipFill rotWithShape="1">
          <a:blip r:embed="rId5">
            <a:alphaModFix/>
          </a:blip>
          <a:srcRect/>
          <a:stretch/>
        </p:blipFill>
        <p:spPr>
          <a:xfrm>
            <a:off x="6999961" y="2859175"/>
            <a:ext cx="1894789" cy="1588399"/>
          </a:xfrm>
          <a:prstGeom prst="rect">
            <a:avLst/>
          </a:prstGeom>
          <a:noFill/>
          <a:ln>
            <a:noFill/>
          </a:ln>
          <a:effectLst>
            <a:outerShdw blurRad="57150" dist="19050" dir="5400000" algn="bl" rotWithShape="0">
              <a:srgbClr val="000000">
                <a:alpha val="49803"/>
              </a:srgbClr>
            </a:outerShdw>
          </a:effectLst>
        </p:spPr>
      </p:pic>
      <p:grpSp>
        <p:nvGrpSpPr>
          <p:cNvPr id="102" name="Google Shape;102;p4"/>
          <p:cNvGrpSpPr/>
          <p:nvPr/>
        </p:nvGrpSpPr>
        <p:grpSpPr>
          <a:xfrm>
            <a:off x="555928" y="513407"/>
            <a:ext cx="2596794" cy="1588394"/>
            <a:chOff x="924190" y="1756800"/>
            <a:chExt cx="3405185" cy="2381400"/>
          </a:xfrm>
        </p:grpSpPr>
        <p:pic>
          <p:nvPicPr>
            <p:cNvPr id="103" name="Google Shape;103;p4"/>
            <p:cNvPicPr preferRelativeResize="0"/>
            <p:nvPr/>
          </p:nvPicPr>
          <p:blipFill rotWithShape="1">
            <a:blip r:embed="rId6">
              <a:alphaModFix/>
            </a:blip>
            <a:srcRect l="17117" r="3377"/>
            <a:stretch/>
          </p:blipFill>
          <p:spPr>
            <a:xfrm>
              <a:off x="924190" y="1756800"/>
              <a:ext cx="3405185" cy="2381400"/>
            </a:xfrm>
            <a:prstGeom prst="rect">
              <a:avLst/>
            </a:prstGeom>
            <a:noFill/>
            <a:ln>
              <a:noFill/>
            </a:ln>
            <a:effectLst>
              <a:outerShdw blurRad="57150" dist="19050" dir="5400000" algn="bl" rotWithShape="0">
                <a:srgbClr val="000000">
                  <a:alpha val="49803"/>
                </a:srgbClr>
              </a:outerShdw>
            </a:effectLst>
          </p:spPr>
        </p:pic>
        <p:pic>
          <p:nvPicPr>
            <p:cNvPr id="104" name="Google Shape;104;p4"/>
            <p:cNvPicPr preferRelativeResize="0"/>
            <p:nvPr/>
          </p:nvPicPr>
          <p:blipFill rotWithShape="1">
            <a:blip r:embed="rId7">
              <a:alphaModFix/>
            </a:blip>
            <a:srcRect/>
            <a:stretch/>
          </p:blipFill>
          <p:spPr>
            <a:xfrm>
              <a:off x="3603975" y="3412800"/>
              <a:ext cx="725400" cy="725400"/>
            </a:xfrm>
            <a:prstGeom prst="rect">
              <a:avLst/>
            </a:prstGeom>
            <a:noFill/>
            <a:ln>
              <a:noFill/>
            </a:ln>
          </p:spPr>
        </p:pic>
      </p:grpSp>
      <p:pic>
        <p:nvPicPr>
          <p:cNvPr id="105" name="Google Shape;105;p4"/>
          <p:cNvPicPr preferRelativeResize="0"/>
          <p:nvPr/>
        </p:nvPicPr>
        <p:blipFill rotWithShape="1">
          <a:blip r:embed="rId8">
            <a:alphaModFix/>
          </a:blip>
          <a:srcRect/>
          <a:stretch/>
        </p:blipFill>
        <p:spPr>
          <a:xfrm>
            <a:off x="485851" y="2799650"/>
            <a:ext cx="2144899" cy="1771496"/>
          </a:xfrm>
          <a:prstGeom prst="rect">
            <a:avLst/>
          </a:prstGeom>
          <a:noFill/>
          <a:ln>
            <a:noFill/>
          </a:ln>
        </p:spPr>
      </p:pic>
      <p:pic>
        <p:nvPicPr>
          <p:cNvPr id="106" name="Google Shape;106;p4"/>
          <p:cNvPicPr preferRelativeResize="0"/>
          <p:nvPr/>
        </p:nvPicPr>
        <p:blipFill rotWithShape="1">
          <a:blip r:embed="rId9">
            <a:alphaModFix/>
          </a:blip>
          <a:srcRect/>
          <a:stretch/>
        </p:blipFill>
        <p:spPr>
          <a:xfrm>
            <a:off x="3828225" y="204383"/>
            <a:ext cx="1487550" cy="1114015"/>
          </a:xfrm>
          <a:prstGeom prst="rect">
            <a:avLst/>
          </a:prstGeom>
          <a:noFill/>
          <a:ln>
            <a:noFill/>
          </a:ln>
        </p:spPr>
      </p:pic>
      <p:pic>
        <p:nvPicPr>
          <p:cNvPr id="107" name="Google Shape;107;p4"/>
          <p:cNvPicPr preferRelativeResize="0"/>
          <p:nvPr/>
        </p:nvPicPr>
        <p:blipFill rotWithShape="1">
          <a:blip r:embed="rId10">
            <a:alphaModFix/>
          </a:blip>
          <a:srcRect/>
          <a:stretch/>
        </p:blipFill>
        <p:spPr>
          <a:xfrm>
            <a:off x="4400450" y="2859175"/>
            <a:ext cx="1547475" cy="1547475"/>
          </a:xfrm>
          <a:prstGeom prst="rect">
            <a:avLst/>
          </a:prstGeom>
          <a:noFill/>
          <a:ln>
            <a:noFill/>
          </a:ln>
        </p:spPr>
      </p:pic>
      <p:sp>
        <p:nvSpPr>
          <p:cNvPr id="108" name="Google Shape;108;p4"/>
          <p:cNvSpPr txBox="1"/>
          <p:nvPr/>
        </p:nvSpPr>
        <p:spPr>
          <a:xfrm>
            <a:off x="5124475" y="4571150"/>
            <a:ext cx="314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chemeClr val="hlink"/>
                </a:solidFill>
                <a:latin typeface="Open Sans"/>
                <a:ea typeface="Open Sans"/>
                <a:cs typeface="Open Sans"/>
                <a:sym typeface="Open Sans"/>
                <a:hlinkClick r:id="rId11"/>
              </a:rPr>
              <a:t>libraryhelpdesk@morling.edu.au</a:t>
            </a:r>
            <a:endParaRPr sz="14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18550" y="1231575"/>
            <a:ext cx="55794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CAN’T the library help with?</a:t>
            </a:r>
            <a:endParaRPr/>
          </a:p>
        </p:txBody>
      </p:sp>
      <p:pic>
        <p:nvPicPr>
          <p:cNvPr id="114" name="Google Shape;114;p5"/>
          <p:cNvPicPr preferRelativeResize="0"/>
          <p:nvPr/>
        </p:nvPicPr>
        <p:blipFill rotWithShape="1">
          <a:blip r:embed="rId3">
            <a:alphaModFix/>
          </a:blip>
          <a:srcRect r="9485"/>
          <a:stretch/>
        </p:blipFill>
        <p:spPr>
          <a:xfrm>
            <a:off x="5121250" y="2571750"/>
            <a:ext cx="3108326" cy="2161474"/>
          </a:xfrm>
          <a:prstGeom prst="rect">
            <a:avLst/>
          </a:prstGeom>
          <a:noFill/>
          <a:ln>
            <a:noFill/>
          </a:ln>
          <a:effectLst>
            <a:outerShdw blurRad="57150" dist="19050" dir="5400000" algn="bl" rotWithShape="0">
              <a:srgbClr val="000000">
                <a:alpha val="49803"/>
              </a:srgbClr>
            </a:outerShdw>
          </a:effectLst>
        </p:spPr>
      </p:pic>
      <p:pic>
        <p:nvPicPr>
          <p:cNvPr id="115" name="Google Shape;115;p5"/>
          <p:cNvPicPr preferRelativeResize="0"/>
          <p:nvPr/>
        </p:nvPicPr>
        <p:blipFill rotWithShape="1">
          <a:blip r:embed="rId4">
            <a:alphaModFix/>
          </a:blip>
          <a:srcRect/>
          <a:stretch/>
        </p:blipFill>
        <p:spPr>
          <a:xfrm>
            <a:off x="422706" y="2301450"/>
            <a:ext cx="3207869" cy="2161480"/>
          </a:xfrm>
          <a:prstGeom prst="rect">
            <a:avLst/>
          </a:prstGeom>
          <a:noFill/>
          <a:ln>
            <a:noFill/>
          </a:ln>
          <a:effectLst>
            <a:outerShdw blurRad="57150" dist="19050" dir="5400000" algn="bl" rotWithShape="0">
              <a:srgbClr val="000000">
                <a:alpha val="49803"/>
              </a:srgbClr>
            </a:outerShdw>
          </a:effectLst>
        </p:spPr>
      </p:pic>
      <p:pic>
        <p:nvPicPr>
          <p:cNvPr id="116" name="Google Shape;116;p5"/>
          <p:cNvPicPr preferRelativeResize="0"/>
          <p:nvPr/>
        </p:nvPicPr>
        <p:blipFill rotWithShape="1">
          <a:blip r:embed="rId5">
            <a:alphaModFix/>
          </a:blip>
          <a:srcRect/>
          <a:stretch/>
        </p:blipFill>
        <p:spPr>
          <a:xfrm>
            <a:off x="6309325" y="291900"/>
            <a:ext cx="2470600" cy="1647075"/>
          </a:xfrm>
          <a:prstGeom prst="rect">
            <a:avLst/>
          </a:prstGeom>
          <a:noFill/>
          <a:ln>
            <a:noFill/>
          </a:ln>
        </p:spPr>
      </p:pic>
      <p:sp>
        <p:nvSpPr>
          <p:cNvPr id="117" name="Google Shape;117;p5"/>
          <p:cNvSpPr txBox="1"/>
          <p:nvPr/>
        </p:nvSpPr>
        <p:spPr>
          <a:xfrm>
            <a:off x="796300" y="4582825"/>
            <a:ext cx="360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chemeClr val="hlink"/>
                </a:solidFill>
                <a:latin typeface="Open Sans"/>
                <a:ea typeface="Open Sans"/>
                <a:cs typeface="Open Sans"/>
                <a:sym typeface="Open Sans"/>
                <a:hlinkClick r:id="rId6"/>
              </a:rPr>
              <a:t>academictutor@morling.edu.au</a:t>
            </a:r>
            <a:endParaRPr sz="14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Library on Moodle</a:t>
            </a:r>
            <a:endParaRPr/>
          </a:p>
        </p:txBody>
      </p:sp>
      <p:sp>
        <p:nvSpPr>
          <p:cNvPr id="123" name="Google Shape;123;p6"/>
          <p:cNvSpPr txBox="1"/>
          <p:nvPr/>
        </p:nvSpPr>
        <p:spPr>
          <a:xfrm>
            <a:off x="5563782" y="275505"/>
            <a:ext cx="28748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https://www.morlingonline.edu.au/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4" name="Google Shape;124;p6"/>
          <p:cNvPicPr preferRelativeResize="0"/>
          <p:nvPr/>
        </p:nvPicPr>
        <p:blipFill rotWithShape="1">
          <a:blip r:embed="rId4">
            <a:alphaModFix/>
          </a:blip>
          <a:srcRect/>
          <a:stretch/>
        </p:blipFill>
        <p:spPr>
          <a:xfrm>
            <a:off x="1717067" y="968245"/>
            <a:ext cx="5873195" cy="3899750"/>
          </a:xfrm>
          <a:prstGeom prst="rect">
            <a:avLst/>
          </a:prstGeom>
          <a:noFill/>
          <a:ln>
            <a:noFill/>
          </a:ln>
        </p:spPr>
      </p:pic>
      <p:sp>
        <p:nvSpPr>
          <p:cNvPr id="125" name="Google Shape;125;p6"/>
          <p:cNvSpPr/>
          <p:nvPr/>
        </p:nvSpPr>
        <p:spPr>
          <a:xfrm>
            <a:off x="6143392" y="1614498"/>
            <a:ext cx="671945" cy="307964"/>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311150" y="444500"/>
            <a:ext cx="8521700" cy="70802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Library Website</a:t>
            </a:r>
            <a:endParaRPr/>
          </a:p>
        </p:txBody>
      </p:sp>
      <p:sp>
        <p:nvSpPr>
          <p:cNvPr id="131" name="Google Shape;131;p7"/>
          <p:cNvSpPr txBox="1"/>
          <p:nvPr/>
        </p:nvSpPr>
        <p:spPr>
          <a:xfrm>
            <a:off x="5563782" y="275505"/>
            <a:ext cx="28748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https://www.morling.edu.au/library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89DE88F-6758-89CA-A18E-510E45593BFC}"/>
              </a:ext>
            </a:extLst>
          </p:cNvPr>
          <p:cNvPicPr>
            <a:picLocks noChangeAspect="1"/>
          </p:cNvPicPr>
          <p:nvPr/>
        </p:nvPicPr>
        <p:blipFill>
          <a:blip r:embed="rId4"/>
          <a:stretch>
            <a:fillRect/>
          </a:stretch>
        </p:blipFill>
        <p:spPr>
          <a:xfrm>
            <a:off x="1250157" y="1033738"/>
            <a:ext cx="6923752" cy="41597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a:stretch/>
        </p:blipFill>
        <p:spPr>
          <a:xfrm>
            <a:off x="588818" y="590543"/>
            <a:ext cx="8484326" cy="4416793"/>
          </a:xfrm>
          <a:prstGeom prst="rect">
            <a:avLst/>
          </a:prstGeom>
          <a:noFill/>
          <a:ln>
            <a:noFill/>
          </a:ln>
        </p:spPr>
      </p:pic>
      <p:sp>
        <p:nvSpPr>
          <p:cNvPr id="138" name="Google Shape;138;p8"/>
          <p:cNvSpPr txBox="1">
            <a:spLocks noGrp="1"/>
          </p:cNvSpPr>
          <p:nvPr>
            <p:ph type="title"/>
          </p:nvPr>
        </p:nvSpPr>
        <p:spPr>
          <a:xfrm>
            <a:off x="311700" y="707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Library catalogue: Home</a:t>
            </a:r>
            <a:endParaRPr/>
          </a:p>
        </p:txBody>
      </p:sp>
      <p:sp>
        <p:nvSpPr>
          <p:cNvPr id="139" name="Google Shape;139;p8"/>
          <p:cNvSpPr txBox="1"/>
          <p:nvPr/>
        </p:nvSpPr>
        <p:spPr>
          <a:xfrm>
            <a:off x="5814109" y="116625"/>
            <a:ext cx="1862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Basic and advanced search options</a:t>
            </a:r>
            <a:endParaRPr sz="1400" b="0" i="0" u="none" strike="noStrike" cap="none">
              <a:solidFill>
                <a:srgbClr val="000000"/>
              </a:solidFill>
              <a:latin typeface="Open Sans"/>
              <a:ea typeface="Open Sans"/>
              <a:cs typeface="Open Sans"/>
              <a:sym typeface="Open Sans"/>
            </a:endParaRPr>
          </a:p>
        </p:txBody>
      </p:sp>
      <p:sp>
        <p:nvSpPr>
          <p:cNvPr id="140" name="Google Shape;140;p8"/>
          <p:cNvSpPr/>
          <p:nvPr/>
        </p:nvSpPr>
        <p:spPr>
          <a:xfrm rot="-9588715">
            <a:off x="3211739" y="4688378"/>
            <a:ext cx="920133" cy="305744"/>
          </a:xfrm>
          <a:prstGeom prst="rightArrow">
            <a:avLst>
              <a:gd name="adj1" fmla="val 36756"/>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8"/>
          <p:cNvSpPr txBox="1"/>
          <p:nvPr/>
        </p:nvSpPr>
        <p:spPr>
          <a:xfrm>
            <a:off x="8008317" y="2368067"/>
            <a:ext cx="1341945"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Open Sans"/>
                <a:ea typeface="Open Sans"/>
                <a:cs typeface="Open Sans"/>
                <a:sym typeface="Open Sans"/>
              </a:rPr>
              <a:t>Borrowing</a:t>
            </a:r>
            <a:r>
              <a:rPr lang="en" sz="1100" b="1" i="0" u="none" strike="noStrike" cap="none">
                <a:solidFill>
                  <a:srgbClr val="000000"/>
                </a:solidFill>
                <a:latin typeface="Open Sans"/>
                <a:ea typeface="Open Sans"/>
                <a:cs typeface="Open Sans"/>
                <a:sym typeface="Open Sans"/>
              </a:rPr>
              <a:t>:</a:t>
            </a:r>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20 books</a:t>
            </a:r>
            <a:endParaRPr sz="11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4 weeks</a:t>
            </a:r>
            <a:endParaRPr sz="11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4 renewals</a:t>
            </a:r>
            <a:endParaRPr sz="1400" b="1" i="0" u="none" strike="noStrike" cap="none">
              <a:solidFill>
                <a:srgbClr val="000000"/>
              </a:solidFill>
              <a:latin typeface="Open Sans"/>
              <a:ea typeface="Open Sans"/>
              <a:cs typeface="Open Sans"/>
              <a:sym typeface="Open Sans"/>
            </a:endParaRPr>
          </a:p>
        </p:txBody>
      </p:sp>
      <p:sp>
        <p:nvSpPr>
          <p:cNvPr id="142" name="Google Shape;142;p8"/>
          <p:cNvSpPr/>
          <p:nvPr/>
        </p:nvSpPr>
        <p:spPr>
          <a:xfrm rot="9329420">
            <a:off x="6356035" y="811853"/>
            <a:ext cx="785232" cy="16754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8"/>
          <p:cNvSpPr/>
          <p:nvPr/>
        </p:nvSpPr>
        <p:spPr>
          <a:xfrm>
            <a:off x="5713950" y="1068472"/>
            <a:ext cx="843600" cy="3396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
          <p:cNvSpPr txBox="1"/>
          <p:nvPr/>
        </p:nvSpPr>
        <p:spPr>
          <a:xfrm>
            <a:off x="5486399" y="1584939"/>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B050"/>
                </a:solidFill>
                <a:latin typeface="Arial"/>
                <a:ea typeface="Arial"/>
                <a:cs typeface="Arial"/>
                <a:sym typeface="Arial"/>
                <a:hlinkClick r:id="rId4">
                  <a:extLst>
                    <a:ext uri="{A12FA001-AC4F-418D-AE19-62706E023703}">
                      <ahyp:hlinkClr xmlns:ahyp="http://schemas.microsoft.com/office/drawing/2018/hyperlinkcolor" val="tx"/>
                    </a:ext>
                  </a:extLst>
                </a:hlinkClick>
              </a:rPr>
              <a:t>https://morling.softlinkhosting.com.au/liberty</a:t>
            </a:r>
            <a:endParaRPr sz="14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145" name="Google Shape;145;p8"/>
          <p:cNvSpPr/>
          <p:nvPr/>
        </p:nvSpPr>
        <p:spPr>
          <a:xfrm rot="-1859318">
            <a:off x="8254491" y="953309"/>
            <a:ext cx="657750" cy="2303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3c42a7087c2_0_0" title="Course readings 2026 Screenshot 2026-02-05 155827.png"/>
          <p:cNvPicPr preferRelativeResize="0"/>
          <p:nvPr/>
        </p:nvPicPr>
        <p:blipFill rotWithShape="1">
          <a:blip r:embed="rId3">
            <a:alphaModFix/>
          </a:blip>
          <a:srcRect/>
          <a:stretch/>
        </p:blipFill>
        <p:spPr>
          <a:xfrm>
            <a:off x="55850" y="0"/>
            <a:ext cx="5941349" cy="3193475"/>
          </a:xfrm>
          <a:prstGeom prst="rect">
            <a:avLst/>
          </a:prstGeom>
          <a:noFill/>
          <a:ln>
            <a:noFill/>
          </a:ln>
        </p:spPr>
      </p:pic>
      <p:sp>
        <p:nvSpPr>
          <p:cNvPr id="173" name="Google Shape;173;g3c42a7087c2_0_0"/>
          <p:cNvSpPr txBox="1">
            <a:spLocks noGrp="1"/>
          </p:cNvSpPr>
          <p:nvPr>
            <p:ph type="title"/>
          </p:nvPr>
        </p:nvSpPr>
        <p:spPr>
          <a:xfrm>
            <a:off x="5940600" y="221975"/>
            <a:ext cx="32034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Course Reading Lists</a:t>
            </a:r>
            <a:endParaRPr/>
          </a:p>
        </p:txBody>
      </p:sp>
      <p:pic>
        <p:nvPicPr>
          <p:cNvPr id="174" name="Google Shape;174;g3c42a7087c2_0_0" title="Course Readings 2026 Screenshot 2026-02-05 154058.png"/>
          <p:cNvPicPr preferRelativeResize="0"/>
          <p:nvPr/>
        </p:nvPicPr>
        <p:blipFill>
          <a:blip r:embed="rId4">
            <a:alphaModFix/>
          </a:blip>
          <a:stretch>
            <a:fillRect/>
          </a:stretch>
        </p:blipFill>
        <p:spPr>
          <a:xfrm>
            <a:off x="1908250" y="1458250"/>
            <a:ext cx="5941349" cy="3193470"/>
          </a:xfrm>
          <a:prstGeom prst="rect">
            <a:avLst/>
          </a:prstGeom>
          <a:noFill/>
          <a:ln>
            <a:noFill/>
          </a:ln>
        </p:spPr>
      </p:pic>
      <p:pic>
        <p:nvPicPr>
          <p:cNvPr id="175" name="Google Shape;175;g3c42a7087c2_0_0" title="Course Readings 2026 List Screenshot 2026-02-05 154225.png"/>
          <p:cNvPicPr preferRelativeResize="0"/>
          <p:nvPr/>
        </p:nvPicPr>
        <p:blipFill>
          <a:blip r:embed="rId5">
            <a:alphaModFix/>
          </a:blip>
          <a:stretch>
            <a:fillRect/>
          </a:stretch>
        </p:blipFill>
        <p:spPr>
          <a:xfrm>
            <a:off x="3496525" y="3028800"/>
            <a:ext cx="5599925" cy="300994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999999"/>
      </a:dk1>
      <a:lt1>
        <a:srgbClr val="FFFFFF"/>
      </a:lt1>
      <a:dk2>
        <a:srgbClr val="695D46"/>
      </a:dk2>
      <a:lt2>
        <a:srgbClr val="FF9900"/>
      </a:lt2>
      <a:accent1>
        <a:srgbClr val="EF6C00"/>
      </a:accent1>
      <a:accent2>
        <a:srgbClr val="CE93D8"/>
      </a:accent2>
      <a:accent3>
        <a:srgbClr val="B7B7B7"/>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1525</Words>
  <Application>Microsoft Office PowerPoint</Application>
  <PresentationFormat>On-screen Show (16:9)</PresentationFormat>
  <Paragraphs>126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Wingdings</vt:lpstr>
      <vt:lpstr>Open Sans</vt:lpstr>
      <vt:lpstr>PT Sans Narrow</vt:lpstr>
      <vt:lpstr>Arial</vt:lpstr>
      <vt:lpstr>Noto Sans Symbols</vt:lpstr>
      <vt:lpstr>Tropic</vt:lpstr>
      <vt:lpstr>Library Orientation</vt:lpstr>
      <vt:lpstr>One Library, Three Branches</vt:lpstr>
      <vt:lpstr>Opening hours during Semester</vt:lpstr>
      <vt:lpstr>What can the library help with?</vt:lpstr>
      <vt:lpstr>What CAN’T the library help with?</vt:lpstr>
      <vt:lpstr>The Library on Moodle</vt:lpstr>
      <vt:lpstr>The Library Website</vt:lpstr>
      <vt:lpstr>Library catalogue: Home</vt:lpstr>
      <vt:lpstr>Course Reading Lists</vt:lpstr>
      <vt:lpstr>Online Resources</vt:lpstr>
      <vt:lpstr>Online Resources – Perlego 1</vt:lpstr>
      <vt:lpstr>Online Resources – Perlego 2</vt:lpstr>
      <vt:lpstr>Online Resources – Perlego 3</vt:lpstr>
      <vt:lpstr>Academic vs Non-Academic Sources</vt:lpstr>
      <vt:lpstr>Online Resources – EBSCO 1</vt:lpstr>
      <vt:lpstr>Online Resources – EBSCO 2</vt:lpstr>
      <vt:lpstr>Online Resources – EBSCO (Keyword Search)</vt:lpstr>
      <vt:lpstr>Boolean Operators</vt:lpstr>
      <vt:lpstr>Example Essay Question - 1 </vt:lpstr>
      <vt:lpstr>Example Essay Question - 2 </vt:lpstr>
      <vt:lpstr>Example Essay Question - 3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Liu</dc:creator>
  <cp:lastModifiedBy>Michelle Liu</cp:lastModifiedBy>
  <cp:revision>5</cp:revision>
  <dcterms:modified xsi:type="dcterms:W3CDTF">2026-02-09T21:43:49Z</dcterms:modified>
</cp:coreProperties>
</file>