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797675" cy="9926625"/>
  <p:embeddedFontLst>
    <p:embeddedFont>
      <p:font typeface="Roboto"/>
      <p:regular r:id="rId32"/>
      <p:bold r:id="rId33"/>
      <p:italic r:id="rId34"/>
      <p:boldItalic r:id="rId35"/>
    </p:embeddedFont>
    <p:embeddedFont>
      <p:font typeface="PT Sans Narrow"/>
      <p:regular r:id="rId36"/>
      <p:bold r:id="rId37"/>
    </p:embeddedFont>
    <p:embeddedFont>
      <p:font typeface="Tahoma"/>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hNX0dv6tF4x+PPLRCszraFKCt3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A5E60C-7879-46F1-9816-82BBD11D488A}">
  <a:tblStyle styleId="{11A5E60C-7879-46F1-9816-82BBD11D488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4.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PTSansNarrow-bold.fntdata"/><Relationship Id="rId14" Type="http://schemas.openxmlformats.org/officeDocument/2006/relationships/slide" Target="slides/slide8.xml"/><Relationship Id="rId36" Type="http://schemas.openxmlformats.org/officeDocument/2006/relationships/font" Target="fonts/PTSansNarrow-regular.fntdata"/><Relationship Id="rId17" Type="http://schemas.openxmlformats.org/officeDocument/2006/relationships/slide" Target="slides/slide11.xml"/><Relationship Id="rId39" Type="http://schemas.openxmlformats.org/officeDocument/2006/relationships/font" Target="fonts/Tahoma-bold.fntdata"/><Relationship Id="rId16" Type="http://schemas.openxmlformats.org/officeDocument/2006/relationships/slide" Target="slides/slide10.xml"/><Relationship Id="rId38" Type="http://schemas.openxmlformats.org/officeDocument/2006/relationships/font" Target="fonts/Tahom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 I’m Michelle, and I work in the Library on level 2.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bcc5d26bb1_0_8: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bcc5d26bb1_0_8: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cc5d26bb1_0_136: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bcc5d26bb1_0_136: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c42a7087c2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c42a7087c2_0_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indent="0" lvl="0" marL="0" rtl="0" algn="l">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indent="0" lvl="0" marL="0" rtl="0" algn="l">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indent="0" lvl="0" marL="0" rtl="0" algn="l">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indent="0" lvl="0" marL="0" rtl="0" algn="l">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These two covers on the screen are both journals held in the library. They are both good resources to use, but one is more suitable for academic research than the other. Which one would you use for an academic assessment? (OT Abstracts). What could you use Christianity Today for?</a:t>
            </a:r>
            <a:endParaRPr/>
          </a:p>
          <a:p>
            <a:pPr indent="0" lvl="0" marL="0" rtl="0" algn="l">
              <a:lnSpc>
                <a:spcPct val="100000"/>
              </a:lnSpc>
              <a:spcBef>
                <a:spcPts val="0"/>
              </a:spcBef>
              <a:spcAft>
                <a:spcPts val="0"/>
              </a:spcAft>
              <a:buSzPts val="1100"/>
              <a:buNone/>
            </a:pPr>
            <a:r>
              <a:rPr lang="en"/>
              <a:t>Another phrase that pops up a lot is “peer reviewed”. Who knows what that means?</a:t>
            </a:r>
            <a:endParaRPr/>
          </a:p>
          <a:p>
            <a:pPr indent="0" lvl="0" marL="0" rtl="0" algn="l">
              <a:lnSpc>
                <a:spcPct val="100000"/>
              </a:lnSpc>
              <a:spcBef>
                <a:spcPts val="0"/>
              </a:spcBef>
              <a:spcAft>
                <a:spcPts val="0"/>
              </a:spcAft>
              <a:buSzPts val="1100"/>
              <a:buNone/>
            </a:pPr>
            <a:r>
              <a:rPr lang="en"/>
              <a:t>Peer reviewed = experts in this field have read the articles and critiqued them before publication. That means the articles should be up to academic research standards, and the information should be correct and up to date.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did you last use an academic library? What did you use it for?</a:t>
            </a:r>
            <a:endParaRPr/>
          </a:p>
          <a:p>
            <a:pPr indent="0" lvl="0" marL="0" rtl="0" algn="l">
              <a:lnSpc>
                <a:spcPct val="100000"/>
              </a:lnSpc>
              <a:spcBef>
                <a:spcPts val="0"/>
              </a:spcBef>
              <a:spcAft>
                <a:spcPts val="0"/>
              </a:spcAft>
              <a:buSzPts val="1100"/>
              <a:buNone/>
            </a:pPr>
            <a:r>
              <a:rPr lang="en"/>
              <a:t>We can help in lots of ways - finding books (including posting them to distance students), keeping up to date with research, accessing paid resources, printing, search strategies, study spaces, and the whole research process.</a:t>
            </a:r>
            <a:endParaRPr/>
          </a:p>
          <a:p>
            <a:pPr indent="0" lvl="0" marL="0" rtl="0" algn="l">
              <a:lnSpc>
                <a:spcPct val="100000"/>
              </a:lnSpc>
              <a:spcBef>
                <a:spcPts val="0"/>
              </a:spcBef>
              <a:spcAft>
                <a:spcPts val="0"/>
              </a:spcAft>
              <a:buSzPts val="1100"/>
              <a:buNone/>
            </a:pPr>
            <a:r>
              <a:rPr lang="en"/>
              <a:t>The library also has reference and not for loan collections that are only available on campus. This is where we have your textbooks, encyclopedias, dictionaries and some commentaries - important books to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can help with lots of things - but a few things we DON’T do include writing and editing essays, and knowing all your marking criteria and lecturers’ expectations.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Should have received an email and one for OpenAthens activation</a:t>
            </a:r>
            <a:endParaRPr sz="800"/>
          </a:p>
          <a:p>
            <a:pPr indent="0" lvl="0" marL="0" rtl="0" algn="l">
              <a:lnSpc>
                <a:spcPct val="100000"/>
              </a:lnSpc>
              <a:spcBef>
                <a:spcPts val="0"/>
              </a:spcBef>
              <a:spcAft>
                <a:spcPts val="0"/>
              </a:spcAft>
              <a:buSzPts val="1100"/>
              <a:buNone/>
            </a:pPr>
            <a:r>
              <a:rPr lang="en"/>
              <a:t>More details available on Moodle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sz="1000" u="none" strike="noStrike">
                <a:solidFill>
                  <a:srgbClr val="000000"/>
                </a:solidFill>
                <a:latin typeface="Arial"/>
                <a:ea typeface="Arial"/>
                <a:cs typeface="Arial"/>
                <a:sym typeface="Arial"/>
              </a:rPr>
              <a:t>This is the homepage of the library catalogue. On the Top middle is the search bar - and notice that there are options for both basic and advanced searching, to use some of the search techniques we’ll be learning. Top right is the login button. The circles in the middle is all about online resources for each of the departments at Morling. This is where the links to our journal databases and eBook collections are.</a:t>
            </a:r>
            <a:endParaRPr b="0" sz="1000"/>
          </a:p>
          <a:p>
            <a:pPr indent="0" lvl="0" marL="158750" rtl="0" algn="l">
              <a:lnSpc>
                <a:spcPct val="100000"/>
              </a:lnSpc>
              <a:spcBef>
                <a:spcPts val="0"/>
              </a:spcBef>
              <a:spcAft>
                <a:spcPts val="0"/>
              </a:spcAft>
              <a:buSzPts val="1100"/>
              <a:buNone/>
            </a:pPr>
            <a:br>
              <a:rPr lang="en" sz="1000"/>
            </a:b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bcc5d26bb1_0_7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bcc5d26bb1_0_70:notes"/>
          <p:cNvSpPr txBox="1"/>
          <p:nvPr>
            <p:ph idx="1" type="body"/>
          </p:nvPr>
        </p:nvSpPr>
        <p:spPr>
          <a:xfrm>
            <a:off x="679768" y="4715153"/>
            <a:ext cx="5438100" cy="44670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sz="1000" u="none" strike="noStrike">
                <a:solidFill>
                  <a:srgbClr val="000000"/>
                </a:solidFill>
                <a:latin typeface="Arial"/>
                <a:ea typeface="Arial"/>
                <a:cs typeface="Arial"/>
                <a:sym typeface="Arial"/>
              </a:rPr>
              <a:t>This is the homepage of the library catalogue. On the Top middle is the search bar - and notice that there are options for both basic and advanced searching, to use some of the search techniques we’ll be learning. Top right is the login button. The circles in the middle is all about online resources for each of the departments at Morling. This is where the links to our journal databases and eBook collections are.</a:t>
            </a:r>
            <a:endParaRPr b="0" i="0" sz="100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lang="en" sz="1000"/>
              <a:t>Once logged in you can Reserve books to collect from the library, Renew your loans (must be done before they become overdue - will not be able to borrow until they are returned)</a:t>
            </a:r>
            <a:endParaRPr sz="1000"/>
          </a:p>
          <a:p>
            <a:pPr indent="0" lvl="0" marL="158750" rtl="0" algn="l">
              <a:lnSpc>
                <a:spcPct val="100000"/>
              </a:lnSpc>
              <a:spcBef>
                <a:spcPts val="0"/>
              </a:spcBef>
              <a:spcAft>
                <a:spcPts val="0"/>
              </a:spcAft>
              <a:buSzPts val="1100"/>
              <a:buNone/>
            </a:pPr>
            <a:br>
              <a:rPr lang="en" sz="1000"/>
            </a:b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3"/>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3"/>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3"/>
          <p:cNvGrpSpPr/>
          <p:nvPr/>
        </p:nvGrpSpPr>
        <p:grpSpPr>
          <a:xfrm>
            <a:off x="1004144" y="1022025"/>
            <a:ext cx="7136668" cy="152400"/>
            <a:chOff x="1346429" y="1011300"/>
            <a:chExt cx="6452100" cy="152400"/>
          </a:xfrm>
        </p:grpSpPr>
        <p:cxnSp>
          <p:nvCxnSpPr>
            <p:cNvPr id="13" name="Google Shape;13;p23"/>
            <p:cNvCxnSpPr/>
            <p:nvPr/>
          </p:nvCxnSpPr>
          <p:spPr>
            <a:xfrm rot="10800000">
              <a:off x="1346429" y="1011300"/>
              <a:ext cx="6452100" cy="0"/>
            </a:xfrm>
            <a:prstGeom prst="straightConnector1">
              <a:avLst/>
            </a:prstGeom>
            <a:noFill/>
            <a:ln cap="flat" cmpd="sng" w="76200">
              <a:solidFill>
                <a:srgbClr val="999999"/>
              </a:solidFill>
              <a:prstDash val="solid"/>
              <a:round/>
              <a:headEnd len="sm" w="sm" type="none"/>
              <a:tailEnd len="sm" w="sm" type="none"/>
            </a:ln>
          </p:spPr>
        </p:cxnSp>
        <p:cxnSp>
          <p:nvCxnSpPr>
            <p:cNvPr id="14" name="Google Shape;14;p23"/>
            <p:cNvCxnSpPr/>
            <p:nvPr/>
          </p:nvCxnSpPr>
          <p:spPr>
            <a:xfrm rot="10800000">
              <a:off x="1346429" y="1163700"/>
              <a:ext cx="6452100" cy="0"/>
            </a:xfrm>
            <a:prstGeom prst="straightConnector1">
              <a:avLst/>
            </a:prstGeom>
            <a:noFill/>
            <a:ln cap="flat" cmpd="sng" w="9525">
              <a:solidFill>
                <a:srgbClr val="999999"/>
              </a:solidFill>
              <a:prstDash val="solid"/>
              <a:round/>
              <a:headEnd len="sm" w="sm" type="none"/>
              <a:tailEnd len="sm" w="sm" type="none"/>
            </a:ln>
          </p:spPr>
        </p:cxnSp>
      </p:grpSp>
      <p:grpSp>
        <p:nvGrpSpPr>
          <p:cNvPr id="15" name="Google Shape;15;p23"/>
          <p:cNvGrpSpPr/>
          <p:nvPr/>
        </p:nvGrpSpPr>
        <p:grpSpPr>
          <a:xfrm>
            <a:off x="1004151" y="3969100"/>
            <a:ext cx="7136668" cy="152400"/>
            <a:chOff x="1346435" y="3969088"/>
            <a:chExt cx="6452100" cy="152400"/>
          </a:xfrm>
        </p:grpSpPr>
        <p:cxnSp>
          <p:nvCxnSpPr>
            <p:cNvPr id="16" name="Google Shape;16;p23"/>
            <p:cNvCxnSpPr/>
            <p:nvPr/>
          </p:nvCxnSpPr>
          <p:spPr>
            <a:xfrm>
              <a:off x="1346435" y="4121488"/>
              <a:ext cx="6452100" cy="0"/>
            </a:xfrm>
            <a:prstGeom prst="straightConnector1">
              <a:avLst/>
            </a:prstGeom>
            <a:noFill/>
            <a:ln cap="flat" cmpd="sng" w="76200">
              <a:solidFill>
                <a:srgbClr val="999999"/>
              </a:solidFill>
              <a:prstDash val="solid"/>
              <a:round/>
              <a:headEnd len="sm" w="sm" type="none"/>
              <a:tailEnd len="sm" w="sm" type="none"/>
            </a:ln>
          </p:spPr>
        </p:cxnSp>
        <p:cxnSp>
          <p:nvCxnSpPr>
            <p:cNvPr id="17" name="Google Shape;17;p23"/>
            <p:cNvCxnSpPr/>
            <p:nvPr/>
          </p:nvCxnSpPr>
          <p:spPr>
            <a:xfrm>
              <a:off x="1346435" y="3969088"/>
              <a:ext cx="6452100" cy="0"/>
            </a:xfrm>
            <a:prstGeom prst="straightConnector1">
              <a:avLst/>
            </a:prstGeom>
            <a:noFill/>
            <a:ln cap="flat" cmpd="sng" w="9525">
              <a:solidFill>
                <a:srgbClr val="999999"/>
              </a:solidFill>
              <a:prstDash val="solid"/>
              <a:round/>
              <a:headEnd len="sm" w="sm" type="none"/>
              <a:tailEnd len="sm" w="sm" type="none"/>
            </a:ln>
          </p:spPr>
        </p:cxnSp>
      </p:grpSp>
      <p:sp>
        <p:nvSpPr>
          <p:cNvPr id="18" name="Google Shape;18;p23"/>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23"/>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32"/>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9" name="Google Shape;5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2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2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8" name="Google Shape;2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 name="Shape 29"/>
        <p:cNvGrpSpPr/>
        <p:nvPr/>
      </p:nvGrpSpPr>
      <p:grpSpPr>
        <a:xfrm>
          <a:off x="0" y="0"/>
          <a:ext cx="0" cy="0"/>
          <a:chOff x="0" y="0"/>
          <a:chExt cx="0" cy="0"/>
        </a:xfrm>
      </p:grpSpPr>
      <p:sp>
        <p:nvSpPr>
          <p:cNvPr id="30" name="Google Shape;30;p27"/>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7"/>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32" name="Google Shape;32;p27"/>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3" name="Google Shape;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6" name="Google Shape;36;p2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8"/>
          <p:cNvSpPr/>
          <p:nvPr/>
        </p:nvSpPr>
        <p:spPr>
          <a:xfrm>
            <a:off x="-50" y="2571900"/>
            <a:ext cx="9144000" cy="25716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8"/>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42" name="Google Shape;4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7" name="Shape 47"/>
        <p:cNvGrpSpPr/>
        <p:nvPr/>
      </p:nvGrpSpPr>
      <p:grpSpPr>
        <a:xfrm>
          <a:off x="0" y="0"/>
          <a:ext cx="0" cy="0"/>
          <a:chOff x="0" y="0"/>
          <a:chExt cx="0" cy="0"/>
        </a:xfrm>
      </p:grpSpPr>
      <p:sp>
        <p:nvSpPr>
          <p:cNvPr id="48" name="Google Shape;48;p30"/>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9" name="Google Shape;4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31"/>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3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31"/>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p31"/>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3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6" name="Google Shape;5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2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hyperlink" Target="https://d33qrm04.eu1.hs-sales-engage.com/Ctc/RK+23284/d33qRm04/JlF2-6qcW8wLKSR6lZ3nMW5DmftR1xwmMfVQvfHv3HSmgFN66MWYGpbGXTN6CX1fwGwfWKW5TrnBr1cZK_tW28Dz_h46t1xlW52h0jj46rS6YW2KglLS8CMpgTV7jXfm5j07ktW8W8mP-2YXj9BW2BDFYN8rr7d4W4FbTdk6R5KBZW7hDmwg4vNM7WW834trc7LW1PGN8qLjBKYxrk6W7d0Swv5BkW15W2FY6873Gn8Q0W8zv9z71QKyF9W66GX-R95cklGW70klrQ3dhGmrW1tdRT26C3vK_W4Z-_NF3dB0XDW62r27F2yvDnmW7RHpCT6M7k2KW4wHpQ67WcyrNW5ydSG81B9k2NW7L9_K_4FXwT-W9gqqrH9l0nvYf1g_NHR0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3.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morling.edu.au/library" TargetMode="External"/><Relationship Id="rId5" Type="http://schemas.openxmlformats.org/officeDocument/2006/relationships/hyperlink" Target="https://www.morling.edu.au/library" TargetMode="External"/><Relationship Id="rId6" Type="http://schemas.openxmlformats.org/officeDocument/2006/relationships/hyperlink" Target="https://www.morling.edu.au/libr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4.png"/><Relationship Id="rId11" Type="http://schemas.openxmlformats.org/officeDocument/2006/relationships/hyperlink" Target="mailto:libraryhelpdesk@morling.edu.au" TargetMode="External"/><Relationship Id="rId10"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hyperlink" Target="mailto:academictutor@morling.edu.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morlingonline.edu.au/"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morling.edu.au/library"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s://morling.softlinkhosting.com.au/libert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hyperlink" Target="https://morling.softlinkhosting.com.au/libert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04150" y="1218364"/>
            <a:ext cx="7136700" cy="1022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400"/>
              <a:buNone/>
            </a:pPr>
            <a:r>
              <a:rPr lang="en"/>
              <a:t>Library Orientation</a:t>
            </a:r>
            <a:endParaRPr/>
          </a:p>
        </p:txBody>
      </p:sp>
      <p:sp>
        <p:nvSpPr>
          <p:cNvPr id="67" name="Google Shape;67;p1"/>
          <p:cNvSpPr txBox="1"/>
          <p:nvPr>
            <p:ph idx="1" type="subTitle"/>
          </p:nvPr>
        </p:nvSpPr>
        <p:spPr>
          <a:xfrm>
            <a:off x="2137225" y="2164239"/>
            <a:ext cx="4870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a:t>Finding Your Way Around</a:t>
            </a:r>
            <a:endParaRPr/>
          </a:p>
        </p:txBody>
      </p:sp>
      <p:sp>
        <p:nvSpPr>
          <p:cNvPr id="68" name="Google Shape;68;p1"/>
          <p:cNvSpPr txBox="1"/>
          <p:nvPr/>
        </p:nvSpPr>
        <p:spPr>
          <a:xfrm>
            <a:off x="4951100" y="4774200"/>
            <a:ext cx="3892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Schulz, C. (1960, April 7). </a:t>
            </a:r>
            <a:r>
              <a:rPr b="0" i="1" lang="en" sz="1200" u="none" cap="none" strike="noStrike">
                <a:solidFill>
                  <a:srgbClr val="000000"/>
                </a:solidFill>
                <a:latin typeface="Open Sans"/>
                <a:ea typeface="Open Sans"/>
                <a:cs typeface="Open Sans"/>
                <a:sym typeface="Open Sans"/>
              </a:rPr>
              <a:t>Peanuts [daily strip]</a:t>
            </a:r>
            <a:r>
              <a:rPr b="0" i="0" lang="en" sz="1200" u="none" cap="none" strike="noStrike">
                <a:solidFill>
                  <a:srgbClr val="000000"/>
                </a:solidFill>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p:txBody>
      </p:sp>
      <p:pic>
        <p:nvPicPr>
          <p:cNvPr id="69" name="Google Shape;69;p1"/>
          <p:cNvPicPr preferRelativeResize="0"/>
          <p:nvPr/>
        </p:nvPicPr>
        <p:blipFill rotWithShape="1">
          <a:blip r:embed="rId3">
            <a:alphaModFix/>
          </a:blip>
          <a:srcRect b="0" l="0" r="0" t="0"/>
          <a:stretch/>
        </p:blipFill>
        <p:spPr>
          <a:xfrm>
            <a:off x="500" y="2796262"/>
            <a:ext cx="9144003" cy="197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3bcc5d26bb1_0_8" title="Self-circ Screenshot 2026-02-16 150511.png"/>
          <p:cNvPicPr preferRelativeResize="0"/>
          <p:nvPr/>
        </p:nvPicPr>
        <p:blipFill>
          <a:blip r:embed="rId3">
            <a:alphaModFix/>
          </a:blip>
          <a:stretch>
            <a:fillRect/>
          </a:stretch>
        </p:blipFill>
        <p:spPr>
          <a:xfrm>
            <a:off x="2251347" y="0"/>
            <a:ext cx="6892656" cy="5143499"/>
          </a:xfrm>
          <a:prstGeom prst="rect">
            <a:avLst/>
          </a:prstGeom>
          <a:noFill/>
          <a:ln>
            <a:noFill/>
          </a:ln>
        </p:spPr>
      </p:pic>
      <p:sp>
        <p:nvSpPr>
          <p:cNvPr id="161" name="Google Shape;161;g3bcc5d26bb1_0_8"/>
          <p:cNvSpPr txBox="1"/>
          <p:nvPr/>
        </p:nvSpPr>
        <p:spPr>
          <a:xfrm>
            <a:off x="201700" y="1916400"/>
            <a:ext cx="5260500" cy="3109200"/>
          </a:xfrm>
          <a:prstGeom prst="rect">
            <a:avLst/>
          </a:prstGeom>
          <a:noFill/>
          <a:ln>
            <a:noFill/>
          </a:ln>
        </p:spPr>
        <p:txBody>
          <a:bodyPr anchorCtr="0" anchor="t" bIns="91425" lIns="91425" spcFirstLastPara="1" rIns="91425" wrap="square" tIns="91425">
            <a:spAutoFit/>
          </a:bodyPr>
          <a:lstStyle/>
          <a:p>
            <a:pPr indent="-317500" lvl="0" marL="342900" marR="0" rtl="0" algn="l">
              <a:lnSpc>
                <a:spcPct val="100000"/>
              </a:lnSpc>
              <a:spcBef>
                <a:spcPts val="0"/>
              </a:spcBef>
              <a:spcAft>
                <a:spcPts val="0"/>
              </a:spcAft>
              <a:buClr>
                <a:srgbClr val="000000"/>
              </a:buClr>
              <a:buSzPts val="1900"/>
              <a:buFont typeface="Tahoma"/>
              <a:buChar char="•"/>
            </a:pPr>
            <a:r>
              <a:rPr b="0" i="0" lang="en" sz="1900" u="none" cap="none" strike="noStrike">
                <a:solidFill>
                  <a:srgbClr val="000000"/>
                </a:solidFill>
                <a:latin typeface="Tahoma"/>
                <a:ea typeface="Tahoma"/>
                <a:cs typeface="Tahoma"/>
                <a:sym typeface="Tahoma"/>
              </a:rPr>
              <a:t>Self check-out and return system on both levels</a:t>
            </a:r>
            <a:endParaRPr b="0" i="0" sz="1900" u="none" cap="none" strike="noStrike">
              <a:solidFill>
                <a:srgbClr val="333333"/>
              </a:solidFill>
              <a:latin typeface="Tahoma"/>
              <a:ea typeface="Tahoma"/>
              <a:cs typeface="Tahoma"/>
              <a:sym typeface="Tahoma"/>
            </a:endParaRPr>
          </a:p>
          <a:p>
            <a:pPr indent="-311150" lvl="0" marL="342900" marR="0" rtl="0" algn="l">
              <a:lnSpc>
                <a:spcPct val="100000"/>
              </a:lnSpc>
              <a:spcBef>
                <a:spcPts val="0"/>
              </a:spcBef>
              <a:spcAft>
                <a:spcPts val="0"/>
              </a:spcAft>
              <a:buClr>
                <a:srgbClr val="000000"/>
              </a:buClr>
              <a:buSzPts val="1900"/>
              <a:buFont typeface="Tahoma"/>
              <a:buChar char="•"/>
            </a:pPr>
            <a:r>
              <a:rPr b="0" i="0" lang="en" sz="1900" u="none" cap="none" strike="noStrike">
                <a:solidFill>
                  <a:srgbClr val="000000"/>
                </a:solidFill>
                <a:latin typeface="Tahoma"/>
                <a:ea typeface="Tahoma"/>
                <a:cs typeface="Tahoma"/>
                <a:sym typeface="Tahoma"/>
              </a:rPr>
              <a:t>Type your student number, then hit enter</a:t>
            </a:r>
            <a:endParaRPr b="0" i="0" sz="1900" u="none" cap="none" strike="noStrike">
              <a:solidFill>
                <a:srgbClr val="000000"/>
              </a:solidFill>
              <a:latin typeface="Tahoma"/>
              <a:ea typeface="Tahoma"/>
              <a:cs typeface="Tahoma"/>
              <a:sym typeface="Tahoma"/>
            </a:endParaRPr>
          </a:p>
          <a:p>
            <a:pPr indent="-317500" lvl="0" marL="342900" marR="0" rtl="0" algn="l">
              <a:lnSpc>
                <a:spcPct val="100000"/>
              </a:lnSpc>
              <a:spcBef>
                <a:spcPts val="0"/>
              </a:spcBef>
              <a:spcAft>
                <a:spcPts val="0"/>
              </a:spcAft>
              <a:buClr>
                <a:srgbClr val="333333"/>
              </a:buClr>
              <a:buSzPts val="1900"/>
              <a:buFont typeface="Tahoma"/>
              <a:buChar char="•"/>
            </a:pPr>
            <a:r>
              <a:rPr b="0" i="0" lang="en" sz="1900" u="none" cap="none" strike="noStrike">
                <a:solidFill>
                  <a:srgbClr val="000000"/>
                </a:solidFill>
                <a:latin typeface="Tahoma"/>
                <a:ea typeface="Tahoma"/>
                <a:cs typeface="Tahoma"/>
                <a:sym typeface="Tahoma"/>
              </a:rPr>
              <a:t>Place returned books on the trolley beside the check-out terminal </a:t>
            </a:r>
            <a:endParaRPr b="0" i="0" sz="1900" u="none" cap="none" strike="noStrike">
              <a:solidFill>
                <a:srgbClr val="333333"/>
              </a:solidFill>
              <a:latin typeface="Tahoma"/>
              <a:ea typeface="Tahoma"/>
              <a:cs typeface="Tahoma"/>
              <a:sym typeface="Tahoma"/>
            </a:endParaRPr>
          </a:p>
          <a:p>
            <a:pPr indent="-311150" lvl="0" marL="342900" marR="0" rtl="0" algn="l">
              <a:lnSpc>
                <a:spcPct val="100000"/>
              </a:lnSpc>
              <a:spcBef>
                <a:spcPts val="0"/>
              </a:spcBef>
              <a:spcAft>
                <a:spcPts val="0"/>
              </a:spcAft>
              <a:buClr>
                <a:srgbClr val="000000"/>
              </a:buClr>
              <a:buSzPts val="1900"/>
              <a:buFont typeface="Tahoma"/>
              <a:buChar char="•"/>
            </a:pPr>
            <a:r>
              <a:rPr b="0" i="0" lang="en" sz="1900" u="none" cap="none" strike="noStrike">
                <a:solidFill>
                  <a:srgbClr val="000000"/>
                </a:solidFill>
                <a:latin typeface="Tahoma"/>
                <a:ea typeface="Tahoma"/>
                <a:cs typeface="Tahoma"/>
                <a:sym typeface="Tahoma"/>
              </a:rPr>
              <a:t>After using resources in the library, please place them on the shelving trolleys provided </a:t>
            </a:r>
            <a:endParaRPr b="0" i="0" sz="1900" u="none" cap="none" strike="noStrike">
              <a:solidFill>
                <a:srgbClr val="000000"/>
              </a:solidFill>
              <a:latin typeface="Tahoma"/>
              <a:ea typeface="Tahoma"/>
              <a:cs typeface="Tahoma"/>
              <a:sym typeface="Tahoma"/>
            </a:endParaRPr>
          </a:p>
          <a:p>
            <a:pPr indent="-311150" lvl="0" marL="342900" marR="0" rtl="0" algn="l">
              <a:lnSpc>
                <a:spcPct val="100000"/>
              </a:lnSpc>
              <a:spcBef>
                <a:spcPts val="0"/>
              </a:spcBef>
              <a:spcAft>
                <a:spcPts val="0"/>
              </a:spcAft>
              <a:buClr>
                <a:srgbClr val="000000"/>
              </a:buClr>
              <a:buSzPts val="1900"/>
              <a:buFont typeface="Tahoma"/>
              <a:buChar char="•"/>
            </a:pPr>
            <a:r>
              <a:rPr b="0" i="0" lang="en" sz="1900" u="none" cap="none" strike="noStrike">
                <a:solidFill>
                  <a:srgbClr val="000000"/>
                </a:solidFill>
                <a:latin typeface="Tahoma"/>
                <a:ea typeface="Tahoma"/>
                <a:cs typeface="Tahoma"/>
                <a:sym typeface="Tahoma"/>
              </a:rPr>
              <a:t>Ensure you check out books before leaving the college</a:t>
            </a:r>
            <a:endParaRPr sz="1900">
              <a:latin typeface="Tahoma"/>
              <a:ea typeface="Tahoma"/>
              <a:cs typeface="Tahoma"/>
              <a:sym typeface="Tahoma"/>
            </a:endParaRPr>
          </a:p>
          <a:p>
            <a:pPr indent="-311150" lvl="0" marL="342900" marR="0" rtl="0" algn="l">
              <a:lnSpc>
                <a:spcPct val="100000"/>
              </a:lnSpc>
              <a:spcBef>
                <a:spcPts val="0"/>
              </a:spcBef>
              <a:spcAft>
                <a:spcPts val="0"/>
              </a:spcAft>
              <a:buClr>
                <a:srgbClr val="000000"/>
              </a:buClr>
              <a:buSzPts val="1900"/>
              <a:buFont typeface="Tahoma"/>
              <a:buChar char="•"/>
            </a:pPr>
            <a:r>
              <a:rPr lang="en" sz="1800">
                <a:latin typeface="Tahoma"/>
                <a:ea typeface="Tahoma"/>
                <a:cs typeface="Tahoma"/>
                <a:sym typeface="Tahoma"/>
              </a:rPr>
              <a:t>No after hours returns chute currently </a:t>
            </a:r>
            <a:endParaRPr sz="1900">
              <a:latin typeface="Tahoma"/>
              <a:ea typeface="Tahoma"/>
              <a:cs typeface="Tahoma"/>
              <a:sym typeface="Tahoma"/>
            </a:endParaRPr>
          </a:p>
        </p:txBody>
      </p:sp>
      <p:sp>
        <p:nvSpPr>
          <p:cNvPr id="162" name="Google Shape;162;g3bcc5d26bb1_0_8"/>
          <p:cNvSpPr txBox="1"/>
          <p:nvPr>
            <p:ph type="title"/>
          </p:nvPr>
        </p:nvSpPr>
        <p:spPr>
          <a:xfrm>
            <a:off x="311700" y="104900"/>
            <a:ext cx="1766100" cy="1335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Borrowing and Returning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bcc5d26bb1_0_136"/>
          <p:cNvSpPr txBox="1"/>
          <p:nvPr>
            <p:ph type="title"/>
          </p:nvPr>
        </p:nvSpPr>
        <p:spPr>
          <a:xfrm>
            <a:off x="311700" y="698100"/>
            <a:ext cx="8520600" cy="1393200"/>
          </a:xfrm>
          <a:prstGeom prst="rect">
            <a:avLst/>
          </a:prstGeom>
          <a:noFill/>
          <a:ln>
            <a:noFill/>
          </a:ln>
        </p:spPr>
        <p:txBody>
          <a:bodyPr anchorCtr="0" anchor="ctr" bIns="91425" lIns="91425" spcFirstLastPara="1" rIns="91425" wrap="square" tIns="91425">
            <a:normAutofit fontScale="90000"/>
          </a:bodyPr>
          <a:lstStyle/>
          <a:p>
            <a:pPr indent="-342900" lvl="0" marL="342900" rtl="0" algn="l">
              <a:lnSpc>
                <a:spcPct val="100000"/>
              </a:lnSpc>
              <a:spcBef>
                <a:spcPts val="0"/>
              </a:spcBef>
              <a:spcAft>
                <a:spcPts val="0"/>
              </a:spcAft>
              <a:buClr>
                <a:srgbClr val="000000"/>
              </a:buClr>
              <a:buSzPts val="13000"/>
              <a:buFont typeface="Arial"/>
              <a:buNone/>
            </a:pPr>
            <a:r>
              <a:rPr lang="en" sz="3600">
                <a:solidFill>
                  <a:schemeClr val="accent1"/>
                </a:solidFill>
              </a:rPr>
              <a:t>Finding print resources</a:t>
            </a:r>
            <a:endParaRPr b="0" i="1" sz="4400">
              <a:solidFill>
                <a:srgbClr val="CC6600"/>
              </a:solidFill>
              <a:latin typeface="Times New Roman"/>
              <a:ea typeface="Times New Roman"/>
              <a:cs typeface="Times New Roman"/>
              <a:sym typeface="Times New Roman"/>
            </a:endParaRPr>
          </a:p>
          <a:p>
            <a:pPr indent="0" lvl="0" marL="0" rtl="0" algn="ctr">
              <a:lnSpc>
                <a:spcPct val="100000"/>
              </a:lnSpc>
              <a:spcBef>
                <a:spcPts val="0"/>
              </a:spcBef>
              <a:spcAft>
                <a:spcPts val="0"/>
              </a:spcAft>
              <a:buSzPct val="111111"/>
              <a:buNone/>
            </a:pPr>
            <a:r>
              <a:t/>
            </a:r>
            <a:endParaRPr/>
          </a:p>
        </p:txBody>
      </p:sp>
      <p:sp>
        <p:nvSpPr>
          <p:cNvPr id="168" name="Google Shape;168;g3bcc5d26bb1_0_136"/>
          <p:cNvSpPr txBox="1"/>
          <p:nvPr>
            <p:ph idx="1" type="body"/>
          </p:nvPr>
        </p:nvSpPr>
        <p:spPr>
          <a:xfrm>
            <a:off x="311700" y="845700"/>
            <a:ext cx="8678100" cy="4050000"/>
          </a:xfrm>
          <a:prstGeom prst="rect">
            <a:avLst/>
          </a:prstGeom>
          <a:noFill/>
          <a:ln>
            <a:noFill/>
          </a:ln>
        </p:spPr>
        <p:txBody>
          <a:bodyPr anchorCtr="0" anchor="t" bIns="91425" lIns="91425" spcFirstLastPara="1" rIns="91425" wrap="square" tIns="91425">
            <a:normAutofit fontScale="70000" lnSpcReduction="10000"/>
          </a:bodyPr>
          <a:lstStyle/>
          <a:p>
            <a:pPr indent="-335280" lvl="0" marL="457200" rtl="0" algn="l">
              <a:lnSpc>
                <a:spcPct val="150000"/>
              </a:lnSpc>
              <a:spcBef>
                <a:spcPts val="0"/>
              </a:spcBef>
              <a:spcAft>
                <a:spcPts val="0"/>
              </a:spcAft>
              <a:buClr>
                <a:srgbClr val="000000"/>
              </a:buClr>
              <a:buSzPct val="100000"/>
              <a:buFont typeface="Tahoma"/>
              <a:buChar char="●"/>
            </a:pPr>
            <a:r>
              <a:rPr lang="en" sz="2400">
                <a:solidFill>
                  <a:srgbClr val="000000"/>
                </a:solidFill>
                <a:latin typeface="Tahoma"/>
                <a:ea typeface="Tahoma"/>
                <a:cs typeface="Tahoma"/>
                <a:sym typeface="Tahoma"/>
              </a:rPr>
              <a:t>Note the Classification number </a:t>
            </a:r>
            <a:endParaRPr sz="2800">
              <a:solidFill>
                <a:srgbClr val="000000"/>
              </a:solidFill>
              <a:latin typeface="Tahoma"/>
              <a:ea typeface="Tahoma"/>
              <a:cs typeface="Tahoma"/>
              <a:sym typeface="Tahoma"/>
            </a:endParaRPr>
          </a:p>
          <a:p>
            <a:pPr indent="-290830" lvl="1" marL="914400" rtl="0" algn="l">
              <a:lnSpc>
                <a:spcPct val="150000"/>
              </a:lnSpc>
              <a:spcBef>
                <a:spcPts val="0"/>
              </a:spcBef>
              <a:spcAft>
                <a:spcPts val="0"/>
              </a:spcAft>
              <a:buClr>
                <a:srgbClr val="000000"/>
              </a:buClr>
              <a:buSzPct val="58332"/>
              <a:buFont typeface="Tahoma"/>
              <a:buChar char="○"/>
            </a:pPr>
            <a:r>
              <a:rPr lang="en" sz="2400">
                <a:solidFill>
                  <a:srgbClr val="000000"/>
                </a:solidFill>
                <a:latin typeface="Tahoma"/>
                <a:ea typeface="Tahoma"/>
                <a:cs typeface="Tahoma"/>
                <a:sym typeface="Tahoma"/>
              </a:rPr>
              <a:t> 225.61 POW - </a:t>
            </a:r>
            <a:r>
              <a:rPr lang="en" sz="2075">
                <a:solidFill>
                  <a:srgbClr val="000000"/>
                </a:solidFill>
                <a:latin typeface="Tahoma"/>
                <a:ea typeface="Tahoma"/>
                <a:cs typeface="Tahoma"/>
                <a:sym typeface="Tahoma"/>
              </a:rPr>
              <a:t>Dewey Decimal Classification system (DDC)</a:t>
            </a:r>
            <a:endParaRPr sz="2475">
              <a:solidFill>
                <a:srgbClr val="000000"/>
              </a:solidFill>
              <a:latin typeface="Tahoma"/>
              <a:ea typeface="Tahoma"/>
              <a:cs typeface="Tahoma"/>
              <a:sym typeface="Tahoma"/>
            </a:endParaRPr>
          </a:p>
          <a:p>
            <a:pPr indent="-335280" lvl="0" marL="457200" rtl="0" algn="l">
              <a:lnSpc>
                <a:spcPct val="150000"/>
              </a:lnSpc>
              <a:spcBef>
                <a:spcPts val="0"/>
              </a:spcBef>
              <a:spcAft>
                <a:spcPts val="0"/>
              </a:spcAft>
              <a:buClr>
                <a:srgbClr val="000000"/>
              </a:buClr>
              <a:buSzPct val="100000"/>
              <a:buFont typeface="Tahoma"/>
              <a:buChar char="●"/>
            </a:pPr>
            <a:r>
              <a:rPr lang="en" sz="2400">
                <a:solidFill>
                  <a:srgbClr val="000000"/>
                </a:solidFill>
                <a:latin typeface="Tahoma"/>
                <a:ea typeface="Tahoma"/>
                <a:cs typeface="Tahoma"/>
                <a:sym typeface="Tahoma"/>
              </a:rPr>
              <a:t>Followed by first letters of author’s surname:</a:t>
            </a:r>
            <a:endParaRPr sz="2800">
              <a:solidFill>
                <a:srgbClr val="000000"/>
              </a:solidFill>
              <a:latin typeface="Tahoma"/>
              <a:ea typeface="Tahoma"/>
              <a:cs typeface="Tahoma"/>
              <a:sym typeface="Tahoma"/>
            </a:endParaRPr>
          </a:p>
          <a:p>
            <a:pPr indent="-317500" lvl="1" marL="914400" rtl="0" algn="l">
              <a:lnSpc>
                <a:spcPct val="150000"/>
              </a:lnSpc>
              <a:spcBef>
                <a:spcPts val="0"/>
              </a:spcBef>
              <a:spcAft>
                <a:spcPts val="0"/>
              </a:spcAft>
              <a:buClr>
                <a:srgbClr val="000000"/>
              </a:buClr>
              <a:buSzPct val="100000"/>
              <a:buFont typeface="Tahoma"/>
              <a:buChar char="○"/>
            </a:pPr>
            <a:r>
              <a:rPr lang="en" sz="2000">
                <a:solidFill>
                  <a:srgbClr val="000000"/>
                </a:solidFill>
                <a:latin typeface="Tahoma"/>
                <a:ea typeface="Tahoma"/>
                <a:cs typeface="Tahoma"/>
                <a:sym typeface="Tahoma"/>
              </a:rPr>
              <a:t>230 ABU 		230 DEV 1 		230 DEV 2</a:t>
            </a:r>
            <a:endParaRPr sz="2400">
              <a:solidFill>
                <a:srgbClr val="000000"/>
              </a:solidFill>
              <a:latin typeface="Tahoma"/>
              <a:ea typeface="Tahoma"/>
              <a:cs typeface="Tahoma"/>
              <a:sym typeface="Tahoma"/>
            </a:endParaRPr>
          </a:p>
          <a:p>
            <a:pPr indent="-335280" lvl="0" marL="457200" rtl="0" algn="l">
              <a:lnSpc>
                <a:spcPct val="150000"/>
              </a:lnSpc>
              <a:spcBef>
                <a:spcPts val="0"/>
              </a:spcBef>
              <a:spcAft>
                <a:spcPts val="0"/>
              </a:spcAft>
              <a:buClr>
                <a:srgbClr val="000000"/>
              </a:buClr>
              <a:buSzPct val="100000"/>
              <a:buFont typeface="Tahoma"/>
              <a:buChar char="●"/>
            </a:pPr>
            <a:r>
              <a:rPr lang="en" sz="2400">
                <a:solidFill>
                  <a:srgbClr val="000000"/>
                </a:solidFill>
                <a:latin typeface="Tahoma"/>
                <a:ea typeface="Tahoma"/>
                <a:cs typeface="Tahoma"/>
                <a:sym typeface="Tahoma"/>
              </a:rPr>
              <a:t>On shelves in order of number, then alphabet</a:t>
            </a:r>
            <a:endParaRPr sz="2800">
              <a:solidFill>
                <a:srgbClr val="000000"/>
              </a:solidFill>
              <a:latin typeface="Tahoma"/>
              <a:ea typeface="Tahoma"/>
              <a:cs typeface="Tahoma"/>
              <a:sym typeface="Tahoma"/>
            </a:endParaRPr>
          </a:p>
          <a:p>
            <a:pPr indent="-335280" lvl="0" marL="457200" rtl="0" algn="l">
              <a:lnSpc>
                <a:spcPct val="150000"/>
              </a:lnSpc>
              <a:spcBef>
                <a:spcPts val="0"/>
              </a:spcBef>
              <a:spcAft>
                <a:spcPts val="0"/>
              </a:spcAft>
              <a:buClr>
                <a:srgbClr val="000000"/>
              </a:buClr>
              <a:buSzPct val="100000"/>
              <a:buFont typeface="Tahoma"/>
              <a:buChar char="●"/>
            </a:pPr>
            <a:r>
              <a:rPr lang="en" sz="2400">
                <a:solidFill>
                  <a:srgbClr val="000000"/>
                </a:solidFill>
                <a:latin typeface="Tahoma"/>
                <a:ea typeface="Tahoma"/>
                <a:cs typeface="Tahoma"/>
                <a:sym typeface="Tahoma"/>
              </a:rPr>
              <a:t>If preceded by:</a:t>
            </a:r>
            <a:endParaRPr sz="2800">
              <a:solidFill>
                <a:srgbClr val="000000"/>
              </a:solidFill>
              <a:latin typeface="Tahoma"/>
              <a:ea typeface="Tahoma"/>
              <a:cs typeface="Tahoma"/>
              <a:sym typeface="Tahoma"/>
            </a:endParaRPr>
          </a:p>
          <a:p>
            <a:pPr indent="-317500" lvl="1" marL="914400" rtl="0" algn="l">
              <a:lnSpc>
                <a:spcPct val="150000"/>
              </a:lnSpc>
              <a:spcBef>
                <a:spcPts val="0"/>
              </a:spcBef>
              <a:spcAft>
                <a:spcPts val="0"/>
              </a:spcAft>
              <a:buClr>
                <a:srgbClr val="000000"/>
              </a:buClr>
              <a:buSzPct val="100000"/>
              <a:buFont typeface="Tahoma"/>
              <a:buChar char="○"/>
            </a:pPr>
            <a:r>
              <a:rPr lang="en" sz="2000">
                <a:solidFill>
                  <a:srgbClr val="000000"/>
                </a:solidFill>
                <a:latin typeface="Tahoma"/>
                <a:ea typeface="Tahoma"/>
                <a:cs typeface="Tahoma"/>
                <a:sym typeface="Tahoma"/>
              </a:rPr>
              <a:t> ‘R’, a Reference book (e.g. R 238 PEL Creeds and Confessions of Faith in the Christian Tradition / Pelikan &amp; Hotchkiss.) Some are in the Study Hub</a:t>
            </a:r>
            <a:endParaRPr sz="2400">
              <a:solidFill>
                <a:srgbClr val="000000"/>
              </a:solidFill>
              <a:latin typeface="Tahoma"/>
              <a:ea typeface="Tahoma"/>
              <a:cs typeface="Tahoma"/>
              <a:sym typeface="Tahoma"/>
            </a:endParaRPr>
          </a:p>
          <a:p>
            <a:pPr indent="-317500" lvl="1" marL="914400" rtl="0" algn="l">
              <a:lnSpc>
                <a:spcPct val="150000"/>
              </a:lnSpc>
              <a:spcBef>
                <a:spcPts val="0"/>
              </a:spcBef>
              <a:spcAft>
                <a:spcPts val="0"/>
              </a:spcAft>
              <a:buClr>
                <a:srgbClr val="000000"/>
              </a:buClr>
              <a:buSzPct val="100000"/>
              <a:buFont typeface="Tahoma"/>
              <a:buChar char="○"/>
            </a:pPr>
            <a:r>
              <a:rPr lang="en" sz="2000">
                <a:solidFill>
                  <a:srgbClr val="000000"/>
                </a:solidFill>
                <a:latin typeface="Tahoma"/>
                <a:ea typeface="Tahoma"/>
                <a:cs typeface="Tahoma"/>
                <a:sym typeface="Tahoma"/>
              </a:rPr>
              <a:t>‘RA’, on the Atlas stand</a:t>
            </a:r>
            <a:endParaRPr sz="2400">
              <a:solidFill>
                <a:srgbClr val="000000"/>
              </a:solidFill>
              <a:latin typeface="Tahoma"/>
              <a:ea typeface="Tahoma"/>
              <a:cs typeface="Tahoma"/>
              <a:sym typeface="Tahoma"/>
            </a:endParaRPr>
          </a:p>
          <a:p>
            <a:pPr indent="-335280" lvl="0" marL="457200" rtl="0" algn="l">
              <a:lnSpc>
                <a:spcPct val="150000"/>
              </a:lnSpc>
              <a:spcBef>
                <a:spcPts val="0"/>
              </a:spcBef>
              <a:spcAft>
                <a:spcPts val="0"/>
              </a:spcAft>
              <a:buClr>
                <a:srgbClr val="000000"/>
              </a:buClr>
              <a:buSzPct val="100000"/>
              <a:buFont typeface="Tahoma"/>
              <a:buChar char="●"/>
            </a:pPr>
            <a:r>
              <a:rPr lang="en" sz="2400">
                <a:solidFill>
                  <a:srgbClr val="000000"/>
                </a:solidFill>
                <a:latin typeface="Tahoma"/>
                <a:ea typeface="Tahoma"/>
                <a:cs typeface="Tahoma"/>
                <a:sym typeface="Tahoma"/>
              </a:rPr>
              <a:t>‘Collection’ shows where it is located in the library </a:t>
            </a:r>
            <a:endParaRPr sz="2400">
              <a:solidFill>
                <a:srgbClr val="000000"/>
              </a:solidFill>
              <a:latin typeface="Tahoma"/>
              <a:ea typeface="Tahoma"/>
              <a:cs typeface="Tahoma"/>
              <a:sym typeface="Tahoma"/>
            </a:endParaRPr>
          </a:p>
          <a:p>
            <a:pPr indent="457200" lvl="0" marL="0" rtl="0" algn="l">
              <a:lnSpc>
                <a:spcPct val="150000"/>
              </a:lnSpc>
              <a:spcBef>
                <a:spcPts val="480"/>
              </a:spcBef>
              <a:spcAft>
                <a:spcPts val="0"/>
              </a:spcAft>
              <a:buSzPct val="107142"/>
              <a:buNone/>
            </a:pPr>
            <a:r>
              <a:rPr lang="en" sz="2400">
                <a:solidFill>
                  <a:srgbClr val="000000"/>
                </a:solidFill>
                <a:latin typeface="Tahoma"/>
                <a:ea typeface="Tahoma"/>
                <a:cs typeface="Tahoma"/>
                <a:sym typeface="Tahoma"/>
              </a:rPr>
              <a:t>eg </a:t>
            </a:r>
            <a:r>
              <a:rPr b="1" lang="en" sz="2400">
                <a:solidFill>
                  <a:srgbClr val="000000"/>
                </a:solidFill>
                <a:latin typeface="Tahoma"/>
                <a:ea typeface="Tahoma"/>
                <a:cs typeface="Tahoma"/>
                <a:sym typeface="Tahoma"/>
              </a:rPr>
              <a:t>Malyon General</a:t>
            </a:r>
            <a:r>
              <a:rPr lang="en" sz="2400">
                <a:solidFill>
                  <a:srgbClr val="000000"/>
                </a:solidFill>
                <a:latin typeface="Tahoma"/>
                <a:ea typeface="Tahoma"/>
                <a:cs typeface="Tahoma"/>
                <a:sym typeface="Tahoma"/>
              </a:rPr>
              <a:t> is on the upper floor, </a:t>
            </a:r>
            <a:r>
              <a:rPr b="1" lang="en" sz="2400">
                <a:solidFill>
                  <a:srgbClr val="000000"/>
                </a:solidFill>
                <a:latin typeface="Tahoma"/>
                <a:ea typeface="Tahoma"/>
                <a:cs typeface="Tahoma"/>
                <a:sym typeface="Tahoma"/>
              </a:rPr>
              <a:t>Malyon Study Hub</a:t>
            </a:r>
            <a:r>
              <a:rPr lang="en" sz="2400">
                <a:solidFill>
                  <a:srgbClr val="000000"/>
                </a:solidFill>
                <a:latin typeface="Tahoma"/>
                <a:ea typeface="Tahoma"/>
                <a:cs typeface="Tahoma"/>
                <a:sym typeface="Tahoma"/>
              </a:rPr>
              <a:t> is on the lower level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3c42a7087c2_0_0" title="Course readings 2026 Screenshot 2026-02-05 155827.png"/>
          <p:cNvPicPr preferRelativeResize="0"/>
          <p:nvPr/>
        </p:nvPicPr>
        <p:blipFill rotWithShape="1">
          <a:blip r:embed="rId3">
            <a:alphaModFix/>
          </a:blip>
          <a:srcRect b="0" l="0" r="0" t="0"/>
          <a:stretch/>
        </p:blipFill>
        <p:spPr>
          <a:xfrm>
            <a:off x="55850" y="0"/>
            <a:ext cx="5941349" cy="3193475"/>
          </a:xfrm>
          <a:prstGeom prst="rect">
            <a:avLst/>
          </a:prstGeom>
          <a:noFill/>
          <a:ln>
            <a:noFill/>
          </a:ln>
        </p:spPr>
      </p:pic>
      <p:sp>
        <p:nvSpPr>
          <p:cNvPr id="174" name="Google Shape;174;g3c42a7087c2_0_0"/>
          <p:cNvSpPr txBox="1"/>
          <p:nvPr>
            <p:ph type="title"/>
          </p:nvPr>
        </p:nvSpPr>
        <p:spPr>
          <a:xfrm>
            <a:off x="5940600" y="221975"/>
            <a:ext cx="32034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Course Reading Lists</a:t>
            </a:r>
            <a:endParaRPr/>
          </a:p>
        </p:txBody>
      </p:sp>
      <p:pic>
        <p:nvPicPr>
          <p:cNvPr id="175" name="Google Shape;175;g3c42a7087c2_0_0" title="Course Readings 2026 Screenshot 2026-02-05 154058.png"/>
          <p:cNvPicPr preferRelativeResize="0"/>
          <p:nvPr/>
        </p:nvPicPr>
        <p:blipFill rotWithShape="1">
          <a:blip r:embed="rId4">
            <a:alphaModFix/>
          </a:blip>
          <a:srcRect b="0" l="0" r="0" t="0"/>
          <a:stretch/>
        </p:blipFill>
        <p:spPr>
          <a:xfrm>
            <a:off x="1193950" y="1950025"/>
            <a:ext cx="5941349" cy="3193470"/>
          </a:xfrm>
          <a:prstGeom prst="rect">
            <a:avLst/>
          </a:prstGeom>
          <a:noFill/>
          <a:ln>
            <a:noFill/>
          </a:ln>
        </p:spPr>
      </p:pic>
      <p:pic>
        <p:nvPicPr>
          <p:cNvPr id="176" name="Google Shape;176;g3c42a7087c2_0_0" title="Course Readings 2026 List Screenshot 2026-02-05 154225.png"/>
          <p:cNvPicPr preferRelativeResize="0"/>
          <p:nvPr/>
        </p:nvPicPr>
        <p:blipFill rotWithShape="1">
          <a:blip r:embed="rId5">
            <a:alphaModFix/>
          </a:blip>
          <a:srcRect b="0" l="0" r="0" t="0"/>
          <a:stretch/>
        </p:blipFill>
        <p:spPr>
          <a:xfrm>
            <a:off x="3496525" y="3028800"/>
            <a:ext cx="5599925" cy="3009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a:t>
            </a:r>
            <a:endParaRPr/>
          </a:p>
        </p:txBody>
      </p:sp>
      <p:graphicFrame>
        <p:nvGraphicFramePr>
          <p:cNvPr id="182" name="Google Shape;182;p9"/>
          <p:cNvGraphicFramePr/>
          <p:nvPr/>
        </p:nvGraphicFramePr>
        <p:xfrm>
          <a:off x="573588" y="1358725"/>
          <a:ext cx="3000000" cy="3000000"/>
        </p:xfrm>
        <a:graphic>
          <a:graphicData uri="http://schemas.openxmlformats.org/drawingml/2006/table">
            <a:tbl>
              <a:tblPr>
                <a:noFill/>
                <a:tableStyleId>{11A5E60C-7879-46F1-9816-82BBD11D488A}</a:tableStyleId>
              </a:tblPr>
              <a:tblGrid>
                <a:gridCol w="1716075"/>
                <a:gridCol w="1216800"/>
                <a:gridCol w="1392650"/>
                <a:gridCol w="988750"/>
                <a:gridCol w="253275"/>
                <a:gridCol w="1256000"/>
                <a:gridCol w="1173325"/>
              </a:tblGrid>
              <a:tr h="614225">
                <a:tc gridSpan="5">
                  <a:txBody>
                    <a:bodyPr/>
                    <a:lstStyle/>
                    <a:p>
                      <a:pPr indent="0" lvl="0" marL="0" marR="0" rtl="0" algn="ctr">
                        <a:lnSpc>
                          <a:spcPct val="115000"/>
                        </a:lnSpc>
                        <a:spcBef>
                          <a:spcPts val="0"/>
                        </a:spcBef>
                        <a:spcAft>
                          <a:spcPts val="0"/>
                        </a:spcAft>
                        <a:buClr>
                          <a:srgbClr val="000000"/>
                        </a:buClr>
                        <a:buSzPts val="2400"/>
                        <a:buFont typeface="Arial"/>
                        <a:buNone/>
                      </a:pPr>
                      <a:r>
                        <a:rPr b="1" lang="en" sz="2400" u="none" cap="none" strike="noStrike">
                          <a:solidFill>
                            <a:schemeClr val="accent1"/>
                          </a:solidFill>
                        </a:rPr>
                        <a:t>eBooks</a:t>
                      </a:r>
                      <a:endParaRPr b="1" sz="2400" u="none" cap="none" strike="noStrike">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gridSpan="2">
                  <a:txBody>
                    <a:bodyPr/>
                    <a:lstStyle/>
                    <a:p>
                      <a:pPr indent="0" lvl="0" marL="0" marR="0" rtl="0" algn="ctr">
                        <a:lnSpc>
                          <a:spcPct val="115000"/>
                        </a:lnSpc>
                        <a:spcBef>
                          <a:spcPts val="0"/>
                        </a:spcBef>
                        <a:spcAft>
                          <a:spcPts val="0"/>
                        </a:spcAft>
                        <a:buClr>
                          <a:srgbClr val="000000"/>
                        </a:buClr>
                        <a:buSzPts val="2400"/>
                        <a:buFont typeface="Arial"/>
                        <a:buNone/>
                      </a:pPr>
                      <a:r>
                        <a:rPr b="1" lang="en" sz="2400" u="none" cap="none" strike="noStrike">
                          <a:solidFill>
                            <a:schemeClr val="accent1"/>
                          </a:solidFill>
                        </a:rPr>
                        <a:t>Journals</a:t>
                      </a:r>
                      <a:endParaRPr b="1" sz="2400" u="none" cap="none" strike="noStrike">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784850">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solidFill>
                            <a:srgbClr val="4472C4"/>
                          </a:solidFill>
                        </a:rPr>
                        <a:t>Perlego account</a:t>
                      </a:r>
                      <a:endParaRPr sz="1800" u="none" cap="none" strike="noStrike">
                        <a:solidFill>
                          <a:srgbClr val="4472C4"/>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solidFill>
                            <a:srgbClr val="7030A0"/>
                          </a:solidFill>
                        </a:rPr>
                        <a:t>Wheelers account</a:t>
                      </a:r>
                      <a:endParaRPr sz="1800" u="none" cap="none" strike="noStrike">
                        <a:solidFill>
                          <a:srgbClr val="7030A0"/>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5">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solidFill>
                            <a:srgbClr val="00B050"/>
                          </a:solidFill>
                        </a:rPr>
                        <a:t>OpenAthens account</a:t>
                      </a:r>
                      <a:endParaRPr sz="1800" u="none" cap="none" strike="noStrike">
                        <a:solidFill>
                          <a:srgbClr val="00B050"/>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1397900">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Perlego Online Library</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AADB"/>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Wheelers Books</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ProQuest Ebook Central</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5E0B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JSTOR</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5E0B3"/>
                    </a:solidFill>
                  </a:tcPr>
                </a:tc>
                <a:tc gridSpan="2">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EBSCO (eBooks and journals)</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5E0B3"/>
                    </a:solidFill>
                  </a:tcPr>
                </a:tc>
                <a:tc hMerge="1"/>
                <a:tc>
                  <a:txBody>
                    <a:bodyPr/>
                    <a:lstStyle/>
                    <a:p>
                      <a:pPr indent="0" lvl="0" marL="0" marR="0" rtl="0" algn="ctr">
                        <a:lnSpc>
                          <a:spcPct val="115000"/>
                        </a:lnSpc>
                        <a:spcBef>
                          <a:spcPts val="0"/>
                        </a:spcBef>
                        <a:spcAft>
                          <a:spcPts val="0"/>
                        </a:spcAft>
                        <a:buClr>
                          <a:srgbClr val="000000"/>
                        </a:buClr>
                        <a:buSzPts val="1800"/>
                        <a:buFont typeface="Arial"/>
                        <a:buNone/>
                      </a:pPr>
                      <a:r>
                        <a:rPr lang="en" sz="1800" u="none" cap="none" strike="noStrike"/>
                        <a:t>ProQuest journals</a:t>
                      </a:r>
                      <a:endParaRPr sz="1800" u="none" cap="none" strike="noStrike"/>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5E0B3"/>
                    </a:solidFill>
                  </a:tcPr>
                </a:tc>
              </a:tr>
            </a:tbl>
          </a:graphicData>
        </a:graphic>
      </p:graphicFrame>
      <p:sp>
        <p:nvSpPr>
          <p:cNvPr id="183" name="Google Shape;183;p9"/>
          <p:cNvSpPr txBox="1"/>
          <p:nvPr/>
        </p:nvSpPr>
        <p:spPr>
          <a:xfrm rot="-5400000">
            <a:off x="-6775" y="2371650"/>
            <a:ext cx="76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Access</a:t>
            </a:r>
            <a:endParaRPr b="0" i="0" sz="1400" u="none" cap="none" strike="noStrike">
              <a:solidFill>
                <a:srgbClr val="000000"/>
              </a:solidFill>
              <a:latin typeface="Open Sans"/>
              <a:ea typeface="Open Sans"/>
              <a:cs typeface="Open Sans"/>
              <a:sym typeface="Open Sans"/>
            </a:endParaRPr>
          </a:p>
        </p:txBody>
      </p:sp>
      <p:sp>
        <p:nvSpPr>
          <p:cNvPr id="184" name="Google Shape;184;p9"/>
          <p:cNvSpPr txBox="1"/>
          <p:nvPr/>
        </p:nvSpPr>
        <p:spPr>
          <a:xfrm rot="-5400000">
            <a:off x="-104875" y="3355225"/>
            <a:ext cx="95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Platform</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Perlego 1</a:t>
            </a:r>
            <a:endParaRPr/>
          </a:p>
        </p:txBody>
      </p:sp>
      <p:pic>
        <p:nvPicPr>
          <p:cNvPr id="190" name="Google Shape;190;p10"/>
          <p:cNvPicPr preferRelativeResize="0"/>
          <p:nvPr/>
        </p:nvPicPr>
        <p:blipFill rotWithShape="1">
          <a:blip r:embed="rId3">
            <a:alphaModFix/>
          </a:blip>
          <a:srcRect b="0" l="0" r="0" t="0"/>
          <a:stretch/>
        </p:blipFill>
        <p:spPr>
          <a:xfrm>
            <a:off x="234165" y="1127214"/>
            <a:ext cx="8798999" cy="32931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Perlego 2</a:t>
            </a:r>
            <a:endParaRPr/>
          </a:p>
        </p:txBody>
      </p:sp>
      <p:pic>
        <p:nvPicPr>
          <p:cNvPr id="196" name="Google Shape;196;p11"/>
          <p:cNvPicPr preferRelativeResize="0"/>
          <p:nvPr/>
        </p:nvPicPr>
        <p:blipFill rotWithShape="1">
          <a:blip r:embed="rId3">
            <a:alphaModFix/>
          </a:blip>
          <a:srcRect b="0" l="0" r="0" t="0"/>
          <a:stretch/>
        </p:blipFill>
        <p:spPr>
          <a:xfrm>
            <a:off x="1059871" y="1152424"/>
            <a:ext cx="7135093" cy="3575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Perlego 3</a:t>
            </a:r>
            <a:endParaRPr/>
          </a:p>
        </p:txBody>
      </p:sp>
      <p:pic>
        <p:nvPicPr>
          <p:cNvPr id="202" name="Google Shape;202;p12"/>
          <p:cNvPicPr preferRelativeResize="0"/>
          <p:nvPr/>
        </p:nvPicPr>
        <p:blipFill rotWithShape="1">
          <a:blip r:embed="rId3">
            <a:alphaModFix/>
          </a:blip>
          <a:srcRect b="0" l="0" r="0" t="0"/>
          <a:stretch/>
        </p:blipFill>
        <p:spPr>
          <a:xfrm>
            <a:off x="159327" y="1620981"/>
            <a:ext cx="8929946" cy="2005015"/>
          </a:xfrm>
          <a:prstGeom prst="rect">
            <a:avLst/>
          </a:prstGeom>
          <a:noFill/>
          <a:ln>
            <a:noFill/>
          </a:ln>
        </p:spPr>
      </p:pic>
      <p:sp>
        <p:nvSpPr>
          <p:cNvPr id="203" name="Google Shape;203;p12"/>
          <p:cNvSpPr txBox="1"/>
          <p:nvPr/>
        </p:nvSpPr>
        <p:spPr>
          <a:xfrm>
            <a:off x="666275" y="3900600"/>
            <a:ext cx="5119200" cy="11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1F1F1F"/>
                </a:solidFill>
                <a:highlight>
                  <a:srgbClr val="F0F4F9"/>
                </a:highlight>
                <a:latin typeface="Roboto"/>
                <a:ea typeface="Roboto"/>
                <a:cs typeface="Roboto"/>
                <a:sym typeface="Roboto"/>
              </a:rPr>
              <a:t>Perlego Student Webinar - Tue 3 Mar 2026, 6pm Sydney time - </a:t>
            </a:r>
            <a:r>
              <a:rPr b="1" lang="en" sz="1050" u="sng">
                <a:solidFill>
                  <a:srgbClr val="0B57D0"/>
                </a:solidFill>
                <a:highlight>
                  <a:srgbClr val="F0F4F9"/>
                </a:highlight>
                <a:latin typeface="Roboto"/>
                <a:ea typeface="Roboto"/>
                <a:cs typeface="Roboto"/>
                <a:sym typeface="Roboto"/>
                <a:hlinkClick r:id="rId4">
                  <a:extLst>
                    <a:ext uri="{A12FA001-AC4F-418D-AE19-62706E023703}">
                      <ahyp:hlinkClr val="tx"/>
                    </a:ext>
                  </a:extLst>
                </a:hlinkClick>
              </a:rPr>
              <a:t>Register here</a:t>
            </a:r>
            <a:endParaRPr sz="1800">
              <a:solidFill>
                <a:schemeClr val="dk2"/>
              </a:solidFill>
              <a:latin typeface="Open Sans"/>
              <a:ea typeface="Open Sans"/>
              <a:cs typeface="Open Sans"/>
              <a:sym typeface="Open Sans"/>
            </a:endParaRPr>
          </a:p>
          <a:p>
            <a:pPr indent="-295275" lvl="0" marL="457200" rtl="0" algn="l">
              <a:lnSpc>
                <a:spcPct val="115000"/>
              </a:lnSpc>
              <a:spcBef>
                <a:spcPts val="1100"/>
              </a:spcBef>
              <a:spcAft>
                <a:spcPts val="0"/>
              </a:spcAft>
              <a:buClr>
                <a:srgbClr val="1F1F1F"/>
              </a:buClr>
              <a:buSzPts val="1050"/>
              <a:buFont typeface="Roboto"/>
              <a:buChar char="●"/>
            </a:pPr>
            <a:r>
              <a:rPr lang="en" sz="1050">
                <a:solidFill>
                  <a:srgbClr val="1F1F1F"/>
                </a:solidFill>
                <a:highlight>
                  <a:srgbClr val="F0F4F9"/>
                </a:highlight>
                <a:latin typeface="Roboto"/>
                <a:ea typeface="Roboto"/>
                <a:cs typeface="Roboto"/>
                <a:sym typeface="Roboto"/>
              </a:rPr>
              <a:t>Organise your reading and study more efficiently using notes, highlights &amp; offline mode</a:t>
            </a:r>
            <a:endParaRPr sz="1050">
              <a:solidFill>
                <a:srgbClr val="1F1F1F"/>
              </a:solidFill>
              <a:highlight>
                <a:srgbClr val="F0F4F9"/>
              </a:highlight>
              <a:latin typeface="Roboto"/>
              <a:ea typeface="Roboto"/>
              <a:cs typeface="Roboto"/>
              <a:sym typeface="Roboto"/>
            </a:endParaRPr>
          </a:p>
          <a:p>
            <a:pPr indent="0" lvl="0" marL="0" rtl="0" algn="l">
              <a:spcBef>
                <a:spcPts val="1100"/>
              </a:spcBef>
              <a:spcAft>
                <a:spcPts val="0"/>
              </a:spcAft>
              <a:buNone/>
            </a:pPr>
            <a:r>
              <a:rPr lang="en" sz="1050">
                <a:solidFill>
                  <a:srgbClr val="1F1F1F"/>
                </a:solidFill>
                <a:highlight>
                  <a:srgbClr val="F0F4F9"/>
                </a:highlight>
                <a:latin typeface="Roboto"/>
                <a:ea typeface="Roboto"/>
                <a:cs typeface="Roboto"/>
                <a:sym typeface="Roboto"/>
              </a:rPr>
              <a:t>If you can’t join, sign-up anyway so will receive the recording afterwards.</a:t>
            </a:r>
            <a:endParaRPr sz="1800">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EBSCO (Keyword Search)</a:t>
            </a:r>
            <a:endParaRPr/>
          </a:p>
        </p:txBody>
      </p:sp>
      <p:pic>
        <p:nvPicPr>
          <p:cNvPr id="209" name="Google Shape;209;p16"/>
          <p:cNvPicPr preferRelativeResize="0"/>
          <p:nvPr/>
        </p:nvPicPr>
        <p:blipFill rotWithShape="1">
          <a:blip r:embed="rId3">
            <a:alphaModFix/>
          </a:blip>
          <a:srcRect b="0" l="0" r="0" t="0"/>
          <a:stretch/>
        </p:blipFill>
        <p:spPr>
          <a:xfrm>
            <a:off x="623399" y="1555325"/>
            <a:ext cx="8199867" cy="2704462"/>
          </a:xfrm>
          <a:prstGeom prst="rect">
            <a:avLst/>
          </a:prstGeom>
          <a:noFill/>
          <a:ln cap="flat" cmpd="sng" w="9525">
            <a:solidFill>
              <a:schemeClr val="dk2"/>
            </a:solidFill>
            <a:prstDash val="solid"/>
            <a:round/>
            <a:headEnd len="sm" w="sm" type="none"/>
            <a:tailEnd len="sm" w="sm" type="none"/>
          </a:ln>
        </p:spPr>
      </p:pic>
      <p:cxnSp>
        <p:nvCxnSpPr>
          <p:cNvPr id="210" name="Google Shape;210;p16"/>
          <p:cNvCxnSpPr/>
          <p:nvPr/>
        </p:nvCxnSpPr>
        <p:spPr>
          <a:xfrm flipH="1">
            <a:off x="5285509" y="1152425"/>
            <a:ext cx="1835727" cy="1202848"/>
          </a:xfrm>
          <a:prstGeom prst="straightConnector1">
            <a:avLst/>
          </a:prstGeom>
          <a:noFill/>
          <a:ln cap="flat" cmpd="sng" w="9525">
            <a:solidFill>
              <a:srgbClr val="EE6800"/>
            </a:solidFill>
            <a:prstDash val="solid"/>
            <a:round/>
            <a:headEnd len="sm" w="sm" type="none"/>
            <a:tailEnd len="med" w="med" type="triangle"/>
          </a:ln>
        </p:spPr>
      </p:cxnSp>
      <p:cxnSp>
        <p:nvCxnSpPr>
          <p:cNvPr id="211" name="Google Shape;211;p16"/>
          <p:cNvCxnSpPr/>
          <p:nvPr/>
        </p:nvCxnSpPr>
        <p:spPr>
          <a:xfrm flipH="1">
            <a:off x="5160818" y="1767553"/>
            <a:ext cx="1835727" cy="1202848"/>
          </a:xfrm>
          <a:prstGeom prst="straightConnector1">
            <a:avLst/>
          </a:prstGeom>
          <a:noFill/>
          <a:ln cap="flat" cmpd="sng" w="9525">
            <a:solidFill>
              <a:srgbClr val="EE6800"/>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EBSCO 1</a:t>
            </a:r>
            <a:endParaRPr/>
          </a:p>
        </p:txBody>
      </p:sp>
      <p:pic>
        <p:nvPicPr>
          <p:cNvPr id="217" name="Google Shape;217;p14"/>
          <p:cNvPicPr preferRelativeResize="0"/>
          <p:nvPr/>
        </p:nvPicPr>
        <p:blipFill rotWithShape="1">
          <a:blip r:embed="rId3">
            <a:alphaModFix/>
          </a:blip>
          <a:srcRect b="0" l="0" r="0" t="0"/>
          <a:stretch/>
        </p:blipFill>
        <p:spPr>
          <a:xfrm>
            <a:off x="623399" y="1555325"/>
            <a:ext cx="8199867" cy="2704462"/>
          </a:xfrm>
          <a:prstGeom prst="rect">
            <a:avLst/>
          </a:prstGeom>
          <a:noFill/>
          <a:ln cap="flat" cmpd="sng" w="9525">
            <a:solidFill>
              <a:schemeClr val="dk2"/>
            </a:solidFill>
            <a:prstDash val="solid"/>
            <a:round/>
            <a:headEnd len="sm" w="sm" type="none"/>
            <a:tailEnd len="sm" w="sm" type="none"/>
          </a:ln>
        </p:spPr>
      </p:pic>
      <p:sp>
        <p:nvSpPr>
          <p:cNvPr id="218" name="Google Shape;218;p14"/>
          <p:cNvSpPr/>
          <p:nvPr/>
        </p:nvSpPr>
        <p:spPr>
          <a:xfrm>
            <a:off x="3730263" y="1637334"/>
            <a:ext cx="921474" cy="260439"/>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19" name="Google Shape;219;p14"/>
          <p:cNvCxnSpPr/>
          <p:nvPr/>
        </p:nvCxnSpPr>
        <p:spPr>
          <a:xfrm flipH="1">
            <a:off x="5285509" y="1152425"/>
            <a:ext cx="1835727" cy="1202848"/>
          </a:xfrm>
          <a:prstGeom prst="straightConnector1">
            <a:avLst/>
          </a:prstGeom>
          <a:noFill/>
          <a:ln cap="flat" cmpd="sng" w="9525">
            <a:solidFill>
              <a:srgbClr val="EE6800"/>
            </a:solidFill>
            <a:prstDash val="solid"/>
            <a:round/>
            <a:headEnd len="sm" w="sm" type="none"/>
            <a:tailEnd len="med" w="med" type="triangle"/>
          </a:ln>
        </p:spPr>
      </p:cxnSp>
      <p:cxnSp>
        <p:nvCxnSpPr>
          <p:cNvPr id="220" name="Google Shape;220;p14"/>
          <p:cNvCxnSpPr/>
          <p:nvPr/>
        </p:nvCxnSpPr>
        <p:spPr>
          <a:xfrm flipH="1">
            <a:off x="5160818" y="1767553"/>
            <a:ext cx="1835727" cy="1202848"/>
          </a:xfrm>
          <a:prstGeom prst="straightConnector1">
            <a:avLst/>
          </a:prstGeom>
          <a:noFill/>
          <a:ln cap="flat" cmpd="sng" w="9525">
            <a:solidFill>
              <a:srgbClr val="EE6800"/>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Online Resources – EBSCO 2</a:t>
            </a:r>
            <a:endParaRPr/>
          </a:p>
        </p:txBody>
      </p:sp>
      <p:pic>
        <p:nvPicPr>
          <p:cNvPr id="226" name="Google Shape;226;p15"/>
          <p:cNvPicPr preferRelativeResize="0"/>
          <p:nvPr/>
        </p:nvPicPr>
        <p:blipFill rotWithShape="1">
          <a:blip r:embed="rId3">
            <a:alphaModFix/>
          </a:blip>
          <a:srcRect b="0" l="0" r="0" t="0"/>
          <a:stretch/>
        </p:blipFill>
        <p:spPr>
          <a:xfrm>
            <a:off x="649231" y="1152425"/>
            <a:ext cx="2425057" cy="3723409"/>
          </a:xfrm>
          <a:prstGeom prst="rect">
            <a:avLst/>
          </a:prstGeom>
          <a:noFill/>
          <a:ln>
            <a:noFill/>
          </a:ln>
        </p:spPr>
      </p:pic>
      <p:sp>
        <p:nvSpPr>
          <p:cNvPr id="227" name="Google Shape;227;p15"/>
          <p:cNvSpPr/>
          <p:nvPr/>
        </p:nvSpPr>
        <p:spPr>
          <a:xfrm>
            <a:off x="1156854" y="2057401"/>
            <a:ext cx="491836" cy="269865"/>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8" name="Google Shape;228;p15"/>
          <p:cNvPicPr preferRelativeResize="0"/>
          <p:nvPr/>
        </p:nvPicPr>
        <p:blipFill rotWithShape="1">
          <a:blip r:embed="rId4">
            <a:alphaModFix/>
          </a:blip>
          <a:srcRect b="0" l="0" r="0" t="0"/>
          <a:stretch/>
        </p:blipFill>
        <p:spPr>
          <a:xfrm>
            <a:off x="3735879" y="1152423"/>
            <a:ext cx="2222999" cy="3723409"/>
          </a:xfrm>
          <a:prstGeom prst="rect">
            <a:avLst/>
          </a:prstGeom>
          <a:noFill/>
          <a:ln>
            <a:noFill/>
          </a:ln>
        </p:spPr>
      </p:pic>
      <p:pic>
        <p:nvPicPr>
          <p:cNvPr id="229" name="Google Shape;229;p15"/>
          <p:cNvPicPr preferRelativeResize="0"/>
          <p:nvPr/>
        </p:nvPicPr>
        <p:blipFill rotWithShape="1">
          <a:blip r:embed="rId5">
            <a:alphaModFix/>
          </a:blip>
          <a:srcRect b="0" l="0" r="0" t="0"/>
          <a:stretch/>
        </p:blipFill>
        <p:spPr>
          <a:xfrm>
            <a:off x="6330635" y="1152424"/>
            <a:ext cx="2501665" cy="3723409"/>
          </a:xfrm>
          <a:prstGeom prst="rect">
            <a:avLst/>
          </a:prstGeom>
          <a:noFill/>
          <a:ln>
            <a:noFill/>
          </a:ln>
        </p:spPr>
      </p:pic>
      <p:cxnSp>
        <p:nvCxnSpPr>
          <p:cNvPr id="230" name="Google Shape;230;p15"/>
          <p:cNvCxnSpPr/>
          <p:nvPr/>
        </p:nvCxnSpPr>
        <p:spPr>
          <a:xfrm>
            <a:off x="3131127" y="2867891"/>
            <a:ext cx="762000" cy="0"/>
          </a:xfrm>
          <a:prstGeom prst="straightConnector1">
            <a:avLst/>
          </a:prstGeom>
          <a:noFill/>
          <a:ln cap="flat" cmpd="sng" w="41275">
            <a:solidFill>
              <a:schemeClr val="dk2"/>
            </a:solidFill>
            <a:prstDash val="solid"/>
            <a:round/>
            <a:headEnd len="sm" w="sm" type="none"/>
            <a:tailEnd len="med" w="med" type="triangle"/>
          </a:ln>
        </p:spPr>
      </p:cxnSp>
      <p:cxnSp>
        <p:nvCxnSpPr>
          <p:cNvPr id="231" name="Google Shape;231;p15"/>
          <p:cNvCxnSpPr/>
          <p:nvPr/>
        </p:nvCxnSpPr>
        <p:spPr>
          <a:xfrm>
            <a:off x="5958878" y="2819400"/>
            <a:ext cx="762000" cy="0"/>
          </a:xfrm>
          <a:prstGeom prst="straightConnector1">
            <a:avLst/>
          </a:prstGeom>
          <a:noFill/>
          <a:ln cap="flat" cmpd="sng" w="41275">
            <a:solidFill>
              <a:schemeClr val="dk2"/>
            </a:solidFill>
            <a:prstDash val="solid"/>
            <a:round/>
            <a:headEnd len="sm" w="sm" type="none"/>
            <a:tailEnd len="med" w="med" type="triangle"/>
          </a:ln>
        </p:spPr>
      </p:cxnSp>
      <p:sp>
        <p:nvSpPr>
          <p:cNvPr id="232" name="Google Shape;232;p15"/>
          <p:cNvSpPr/>
          <p:nvPr/>
        </p:nvSpPr>
        <p:spPr>
          <a:xfrm>
            <a:off x="4326082" y="1922468"/>
            <a:ext cx="356754" cy="269865"/>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One Library, Three Branches</a:t>
            </a:r>
            <a:endParaRPr/>
          </a:p>
        </p:txBody>
      </p:sp>
      <p:pic>
        <p:nvPicPr>
          <p:cNvPr id="75" name="Google Shape;75;p2"/>
          <p:cNvPicPr preferRelativeResize="0"/>
          <p:nvPr/>
        </p:nvPicPr>
        <p:blipFill rotWithShape="1">
          <a:blip r:embed="rId3">
            <a:alphaModFix/>
          </a:blip>
          <a:srcRect b="0" l="0" r="0" t="0"/>
          <a:stretch/>
        </p:blipFill>
        <p:spPr>
          <a:xfrm>
            <a:off x="3787333" y="1057658"/>
            <a:ext cx="1569334" cy="2361851"/>
          </a:xfrm>
          <a:prstGeom prst="rect">
            <a:avLst/>
          </a:prstGeom>
          <a:noFill/>
          <a:ln>
            <a:noFill/>
          </a:ln>
        </p:spPr>
      </p:pic>
      <p:pic>
        <p:nvPicPr>
          <p:cNvPr id="76" name="Google Shape;76;p2"/>
          <p:cNvPicPr preferRelativeResize="0"/>
          <p:nvPr/>
        </p:nvPicPr>
        <p:blipFill rotWithShape="1">
          <a:blip r:embed="rId4">
            <a:alphaModFix/>
          </a:blip>
          <a:srcRect b="0" l="6881" r="0" t="0"/>
          <a:stretch/>
        </p:blipFill>
        <p:spPr>
          <a:xfrm>
            <a:off x="1187985" y="1057658"/>
            <a:ext cx="1649499" cy="2361851"/>
          </a:xfrm>
          <a:prstGeom prst="rect">
            <a:avLst/>
          </a:prstGeom>
          <a:noFill/>
          <a:ln>
            <a:noFill/>
          </a:ln>
        </p:spPr>
      </p:pic>
      <p:sp>
        <p:nvSpPr>
          <p:cNvPr id="77" name="Google Shape;77;p2"/>
          <p:cNvSpPr txBox="1"/>
          <p:nvPr/>
        </p:nvSpPr>
        <p:spPr>
          <a:xfrm>
            <a:off x="1268184" y="3511470"/>
            <a:ext cx="156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Gilbert Wright Library, Sydney</a:t>
            </a:r>
            <a:endParaRPr b="0" i="0" sz="1400" u="none" cap="none" strike="noStrike">
              <a:solidFill>
                <a:srgbClr val="000000"/>
              </a:solidFill>
              <a:latin typeface="Open Sans"/>
              <a:ea typeface="Open Sans"/>
              <a:cs typeface="Open Sans"/>
              <a:sym typeface="Open Sans"/>
            </a:endParaRPr>
          </a:p>
        </p:txBody>
      </p:sp>
      <p:sp>
        <p:nvSpPr>
          <p:cNvPr id="78" name="Google Shape;78;p2"/>
          <p:cNvSpPr txBox="1"/>
          <p:nvPr/>
        </p:nvSpPr>
        <p:spPr>
          <a:xfrm>
            <a:off x="4000412" y="3518719"/>
            <a:ext cx="188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Heather and Noel Vose Library, Perth</a:t>
            </a:r>
            <a:endParaRPr b="0" i="0" sz="1400" u="none" cap="none" strike="noStrike">
              <a:solidFill>
                <a:srgbClr val="000000"/>
              </a:solidFill>
              <a:latin typeface="Open Sans"/>
              <a:ea typeface="Open Sans"/>
              <a:cs typeface="Open Sans"/>
              <a:sym typeface="Open Sans"/>
            </a:endParaRPr>
          </a:p>
        </p:txBody>
      </p:sp>
      <p:sp>
        <p:nvSpPr>
          <p:cNvPr id="79" name="Google Shape;79;p2"/>
          <p:cNvSpPr txBox="1"/>
          <p:nvPr/>
        </p:nvSpPr>
        <p:spPr>
          <a:xfrm>
            <a:off x="311700" y="4378280"/>
            <a:ext cx="2697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Open Sans"/>
                <a:ea typeface="Open Sans"/>
                <a:cs typeface="Open Sans"/>
                <a:sym typeface="Open Sans"/>
              </a:rPr>
              <a:t>219,000 resources</a:t>
            </a:r>
            <a:endParaRPr b="1" i="0" sz="2000" u="none" cap="none" strike="noStrike">
              <a:solidFill>
                <a:srgbClr val="000000"/>
              </a:solidFill>
              <a:latin typeface="Open Sans"/>
              <a:ea typeface="Open Sans"/>
              <a:cs typeface="Open Sans"/>
              <a:sym typeface="Open Sans"/>
            </a:endParaRPr>
          </a:p>
        </p:txBody>
      </p:sp>
      <p:sp>
        <p:nvSpPr>
          <p:cNvPr id="80" name="Google Shape;80;p2"/>
          <p:cNvSpPr txBox="1"/>
          <p:nvPr/>
        </p:nvSpPr>
        <p:spPr>
          <a:xfrm>
            <a:off x="3191012" y="4378280"/>
            <a:ext cx="2697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Open Sans"/>
                <a:ea typeface="Open Sans"/>
                <a:cs typeface="Open Sans"/>
                <a:sym typeface="Open Sans"/>
              </a:rPr>
              <a:t>Over 75,000 eBooks</a:t>
            </a:r>
            <a:endParaRPr b="1" i="0" sz="2000" u="none" cap="none" strike="noStrike">
              <a:solidFill>
                <a:srgbClr val="000000"/>
              </a:solidFill>
              <a:latin typeface="Open Sans"/>
              <a:ea typeface="Open Sans"/>
              <a:cs typeface="Open Sans"/>
              <a:sym typeface="Open Sans"/>
            </a:endParaRPr>
          </a:p>
        </p:txBody>
      </p:sp>
      <p:sp>
        <p:nvSpPr>
          <p:cNvPr id="81" name="Google Shape;81;p2"/>
          <p:cNvSpPr txBox="1"/>
          <p:nvPr/>
        </p:nvSpPr>
        <p:spPr>
          <a:xfrm>
            <a:off x="6546246" y="4378280"/>
            <a:ext cx="2697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Open Sans"/>
                <a:ea typeface="Open Sans"/>
                <a:cs typeface="Open Sans"/>
                <a:sym typeface="Open Sans"/>
              </a:rPr>
              <a:t>Journal databases</a:t>
            </a:r>
            <a:endParaRPr b="1" i="0" sz="2000" u="none" cap="none" strike="noStrike">
              <a:solidFill>
                <a:srgbClr val="000000"/>
              </a:solidFill>
              <a:latin typeface="Open Sans"/>
              <a:ea typeface="Open Sans"/>
              <a:cs typeface="Open Sans"/>
              <a:sym typeface="Open Sans"/>
            </a:endParaRPr>
          </a:p>
        </p:txBody>
      </p:sp>
      <p:pic>
        <p:nvPicPr>
          <p:cNvPr descr="120 Years of Malyon Theological College - Queensland Baptists" id="82" name="Google Shape;82;p2"/>
          <p:cNvPicPr preferRelativeResize="0"/>
          <p:nvPr/>
        </p:nvPicPr>
        <p:blipFill rotWithShape="1">
          <a:blip r:embed="rId5">
            <a:alphaModFix/>
          </a:blip>
          <a:srcRect b="0" l="0" r="0" t="0"/>
          <a:stretch/>
        </p:blipFill>
        <p:spPr>
          <a:xfrm>
            <a:off x="6123281" y="1057658"/>
            <a:ext cx="2438827" cy="2361851"/>
          </a:xfrm>
          <a:prstGeom prst="rect">
            <a:avLst/>
          </a:prstGeom>
          <a:noFill/>
          <a:ln>
            <a:noFill/>
          </a:ln>
        </p:spPr>
      </p:pic>
      <p:sp>
        <p:nvSpPr>
          <p:cNvPr id="83" name="Google Shape;83;p2"/>
          <p:cNvSpPr txBox="1"/>
          <p:nvPr/>
        </p:nvSpPr>
        <p:spPr>
          <a:xfrm>
            <a:off x="6778211" y="3518719"/>
            <a:ext cx="1783897"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TJ Malyon Library, Brisbane</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Academic vs Non-Academic Sources</a:t>
            </a:r>
            <a:endParaRPr/>
          </a:p>
        </p:txBody>
      </p:sp>
      <p:pic>
        <p:nvPicPr>
          <p:cNvPr id="238" name="Google Shape;238;p13"/>
          <p:cNvPicPr preferRelativeResize="0"/>
          <p:nvPr/>
        </p:nvPicPr>
        <p:blipFill rotWithShape="1">
          <a:blip r:embed="rId3">
            <a:alphaModFix/>
          </a:blip>
          <a:srcRect b="0" l="0" r="0" t="0"/>
          <a:stretch/>
        </p:blipFill>
        <p:spPr>
          <a:xfrm>
            <a:off x="152400" y="1304825"/>
            <a:ext cx="2454999" cy="3686275"/>
          </a:xfrm>
          <a:prstGeom prst="rect">
            <a:avLst/>
          </a:prstGeom>
          <a:noFill/>
          <a:ln>
            <a:noFill/>
          </a:ln>
        </p:spPr>
      </p:pic>
      <p:pic>
        <p:nvPicPr>
          <p:cNvPr id="239" name="Google Shape;239;p13"/>
          <p:cNvPicPr preferRelativeResize="0"/>
          <p:nvPr/>
        </p:nvPicPr>
        <p:blipFill rotWithShape="1">
          <a:blip r:embed="rId4">
            <a:alphaModFix/>
          </a:blip>
          <a:srcRect b="0" l="0" r="0" t="0"/>
          <a:stretch/>
        </p:blipFill>
        <p:spPr>
          <a:xfrm>
            <a:off x="2759800" y="1304825"/>
            <a:ext cx="2718492" cy="3686275"/>
          </a:xfrm>
          <a:prstGeom prst="rect">
            <a:avLst/>
          </a:prstGeom>
          <a:noFill/>
          <a:ln>
            <a:noFill/>
          </a:ln>
        </p:spPr>
      </p:pic>
      <p:sp>
        <p:nvSpPr>
          <p:cNvPr id="240" name="Google Shape;240;p13"/>
          <p:cNvSpPr txBox="1"/>
          <p:nvPr/>
        </p:nvSpPr>
        <p:spPr>
          <a:xfrm>
            <a:off x="5765150" y="1324725"/>
            <a:ext cx="2893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Which journal would you cite in an assignment? Why?</a:t>
            </a:r>
            <a:endParaRPr b="0" i="0" sz="1400" u="none" cap="none" strike="noStrike">
              <a:solidFill>
                <a:srgbClr val="000000"/>
              </a:solidFill>
              <a:latin typeface="Open Sans"/>
              <a:ea typeface="Open Sans"/>
              <a:cs typeface="Open Sans"/>
              <a:sym typeface="Open Sans"/>
            </a:endParaRPr>
          </a:p>
        </p:txBody>
      </p:sp>
      <p:sp>
        <p:nvSpPr>
          <p:cNvPr id="241" name="Google Shape;241;p13"/>
          <p:cNvSpPr txBox="1"/>
          <p:nvPr/>
        </p:nvSpPr>
        <p:spPr>
          <a:xfrm>
            <a:off x="5765150" y="2840163"/>
            <a:ext cx="2893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What does it mean for a journal to be “peer reviewed”?</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Boolean Operators</a:t>
            </a:r>
            <a:endParaRPr/>
          </a:p>
        </p:txBody>
      </p:sp>
      <p:sp>
        <p:nvSpPr>
          <p:cNvPr id="247" name="Google Shape;247;p17"/>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p>
            <a:pPr indent="0" lvl="0" marL="139700" rtl="0" algn="l">
              <a:lnSpc>
                <a:spcPct val="107000"/>
              </a:lnSpc>
              <a:spcBef>
                <a:spcPts val="0"/>
              </a:spcBef>
              <a:spcAft>
                <a:spcPts val="0"/>
              </a:spcAft>
              <a:buSzPts val="1400"/>
              <a:buNone/>
            </a:pPr>
            <a:r>
              <a:rPr b="0" i="0" lang="en" sz="1900">
                <a:solidFill>
                  <a:srgbClr val="333333"/>
                </a:solidFill>
                <a:latin typeface="Calibri"/>
                <a:ea typeface="Calibri"/>
                <a:cs typeface="Calibri"/>
                <a:sym typeface="Calibri"/>
              </a:rPr>
              <a:t>The Boolean operators </a:t>
            </a:r>
            <a:r>
              <a:rPr b="1" i="0" lang="en" sz="1900">
                <a:solidFill>
                  <a:srgbClr val="333333"/>
                </a:solidFill>
                <a:latin typeface="Calibri"/>
                <a:ea typeface="Calibri"/>
                <a:cs typeface="Calibri"/>
                <a:sym typeface="Calibri"/>
              </a:rPr>
              <a:t>AND</a:t>
            </a:r>
            <a:r>
              <a:rPr b="0" i="0" lang="en" sz="1900">
                <a:solidFill>
                  <a:srgbClr val="333333"/>
                </a:solidFill>
                <a:latin typeface="Calibri"/>
                <a:ea typeface="Calibri"/>
                <a:cs typeface="Calibri"/>
                <a:sym typeface="Calibri"/>
              </a:rPr>
              <a:t>, </a:t>
            </a:r>
            <a:r>
              <a:rPr b="1" i="0" lang="en" sz="1900">
                <a:solidFill>
                  <a:srgbClr val="333333"/>
                </a:solidFill>
                <a:latin typeface="Calibri"/>
                <a:ea typeface="Calibri"/>
                <a:cs typeface="Calibri"/>
                <a:sym typeface="Calibri"/>
              </a:rPr>
              <a:t>OR</a:t>
            </a:r>
            <a:r>
              <a:rPr b="0" i="0" lang="en" sz="1900">
                <a:solidFill>
                  <a:srgbClr val="333333"/>
                </a:solidFill>
                <a:latin typeface="Calibri"/>
                <a:ea typeface="Calibri"/>
                <a:cs typeface="Calibri"/>
                <a:sym typeface="Calibri"/>
              </a:rPr>
              <a:t>, and </a:t>
            </a:r>
            <a:r>
              <a:rPr b="1" i="0" lang="en" sz="1900">
                <a:solidFill>
                  <a:srgbClr val="333333"/>
                </a:solidFill>
                <a:latin typeface="Calibri"/>
                <a:ea typeface="Calibri"/>
                <a:cs typeface="Calibri"/>
                <a:sym typeface="Calibri"/>
              </a:rPr>
              <a:t>NOT</a:t>
            </a:r>
            <a:r>
              <a:rPr b="0" i="0" lang="en" sz="1900">
                <a:solidFill>
                  <a:srgbClr val="333333"/>
                </a:solidFill>
                <a:latin typeface="Calibri"/>
                <a:ea typeface="Calibri"/>
                <a:cs typeface="Calibri"/>
                <a:sym typeface="Calibri"/>
              </a:rPr>
              <a:t> - </a:t>
            </a:r>
            <a:endParaRPr/>
          </a:p>
          <a:p>
            <a:pPr indent="0" lvl="0" marL="139700" rtl="0" algn="l">
              <a:lnSpc>
                <a:spcPct val="107000"/>
              </a:lnSpc>
              <a:spcBef>
                <a:spcPts val="800"/>
              </a:spcBef>
              <a:spcAft>
                <a:spcPts val="0"/>
              </a:spcAft>
              <a:buSzPts val="1400"/>
              <a:buNone/>
            </a:pPr>
            <a:r>
              <a:rPr lang="en" sz="1900">
                <a:solidFill>
                  <a:srgbClr val="333333"/>
                </a:solidFill>
                <a:latin typeface="Calibri"/>
                <a:ea typeface="Calibri"/>
                <a:cs typeface="Calibri"/>
                <a:sym typeface="Calibri"/>
              </a:rPr>
              <a:t>-</a:t>
            </a:r>
            <a:r>
              <a:rPr b="0" i="0" lang="en" sz="1900">
                <a:solidFill>
                  <a:srgbClr val="333333"/>
                </a:solidFill>
                <a:latin typeface="Calibri"/>
                <a:ea typeface="Calibri"/>
                <a:cs typeface="Calibri"/>
                <a:sym typeface="Calibri"/>
              </a:rPr>
              <a:t> used to combine keywords when searching research databases.  </a:t>
            </a:r>
            <a:endParaRPr/>
          </a:p>
          <a:p>
            <a:pPr indent="0" lvl="0" marL="139700" rtl="0" algn="l">
              <a:lnSpc>
                <a:spcPct val="107000"/>
              </a:lnSpc>
              <a:spcBef>
                <a:spcPts val="800"/>
              </a:spcBef>
              <a:spcAft>
                <a:spcPts val="0"/>
              </a:spcAft>
              <a:buSzPts val="1400"/>
              <a:buNone/>
            </a:pPr>
            <a:r>
              <a:rPr lang="en" sz="1900">
                <a:solidFill>
                  <a:srgbClr val="333333"/>
                </a:solidFill>
                <a:latin typeface="Calibri"/>
                <a:ea typeface="Calibri"/>
                <a:cs typeface="Calibri"/>
                <a:sym typeface="Calibri"/>
              </a:rPr>
              <a:t>- </a:t>
            </a:r>
            <a:r>
              <a:rPr b="0" i="0" lang="en" sz="1900">
                <a:solidFill>
                  <a:srgbClr val="333333"/>
                </a:solidFill>
                <a:latin typeface="Calibri"/>
                <a:ea typeface="Calibri"/>
                <a:cs typeface="Calibri"/>
                <a:sym typeface="Calibri"/>
              </a:rPr>
              <a:t>Makes your search more focused, thus yielding more precise search results. </a:t>
            </a:r>
            <a:endParaRPr sz="1900">
              <a:latin typeface="Calibri"/>
              <a:ea typeface="Calibri"/>
              <a:cs typeface="Calibri"/>
              <a:sym typeface="Calibri"/>
            </a:endParaRPr>
          </a:p>
          <a:p>
            <a:pPr indent="-228600" lvl="0" marL="457200" rtl="0" algn="l">
              <a:lnSpc>
                <a:spcPct val="115000"/>
              </a:lnSpc>
              <a:spcBef>
                <a:spcPts val="800"/>
              </a:spcBef>
              <a:spcAft>
                <a:spcPts val="0"/>
              </a:spcAft>
              <a:buSzPts val="1400"/>
              <a:buNone/>
            </a:pPr>
            <a:r>
              <a:t/>
            </a:r>
            <a:endParaRPr/>
          </a:p>
        </p:txBody>
      </p:sp>
      <p:pic>
        <p:nvPicPr>
          <p:cNvPr id="248" name="Google Shape;248;p17"/>
          <p:cNvPicPr preferRelativeResize="0"/>
          <p:nvPr/>
        </p:nvPicPr>
        <p:blipFill rotWithShape="1">
          <a:blip r:embed="rId3">
            <a:alphaModFix/>
          </a:blip>
          <a:srcRect b="0" l="0" r="0" t="0"/>
          <a:stretch/>
        </p:blipFill>
        <p:spPr>
          <a:xfrm>
            <a:off x="4195423" y="1437215"/>
            <a:ext cx="4867954" cy="27816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 Essay Question - 1</a:t>
            </a:r>
            <a:br>
              <a:rPr lang="en" sz="3600">
                <a:latin typeface="Arial"/>
                <a:ea typeface="Arial"/>
                <a:cs typeface="Arial"/>
                <a:sym typeface="Arial"/>
              </a:rPr>
            </a:br>
            <a:endParaRPr/>
          </a:p>
        </p:txBody>
      </p:sp>
      <p:sp>
        <p:nvSpPr>
          <p:cNvPr id="254" name="Google Shape;254;p18"/>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p>
            <a:pPr indent="0" lvl="0" marL="139700" rtl="0" algn="l">
              <a:lnSpc>
                <a:spcPct val="107000"/>
              </a:lnSpc>
              <a:spcBef>
                <a:spcPts val="0"/>
              </a:spcBef>
              <a:spcAft>
                <a:spcPts val="0"/>
              </a:spcAft>
              <a:buSzPts val="1400"/>
              <a:buNone/>
            </a:pPr>
            <a:r>
              <a:rPr lang="en" sz="1800">
                <a:solidFill>
                  <a:srgbClr val="222222"/>
                </a:solidFill>
                <a:latin typeface="Calibri"/>
                <a:ea typeface="Calibri"/>
                <a:cs typeface="Calibri"/>
                <a:sym typeface="Calibri"/>
              </a:rPr>
              <a:t>Why did the Crusades begin, how did they progress and what did they achieve? What has the long-term impact of the crusades been?</a:t>
            </a:r>
            <a:endParaRPr sz="1800">
              <a:latin typeface="Arial"/>
              <a:ea typeface="Arial"/>
              <a:cs typeface="Arial"/>
              <a:sym typeface="Arial"/>
            </a:endParaRPr>
          </a:p>
          <a:p>
            <a:pPr indent="-228600" lvl="0" marL="457200" rtl="0" algn="l">
              <a:lnSpc>
                <a:spcPct val="107000"/>
              </a:lnSpc>
              <a:spcBef>
                <a:spcPts val="800"/>
              </a:spcBef>
              <a:spcAft>
                <a:spcPts val="0"/>
              </a:spcAft>
              <a:buSzPts val="1400"/>
              <a:buNone/>
            </a:pPr>
            <a:r>
              <a:t/>
            </a:r>
            <a:endParaRPr sz="1800">
              <a:latin typeface="Arial"/>
              <a:ea typeface="Arial"/>
              <a:cs typeface="Arial"/>
              <a:sym typeface="Arial"/>
            </a:endParaRPr>
          </a:p>
          <a:p>
            <a:pPr indent="-228600" lvl="0" marL="457200" rtl="0" algn="l">
              <a:lnSpc>
                <a:spcPct val="115000"/>
              </a:lnSpc>
              <a:spcBef>
                <a:spcPts val="800"/>
              </a:spcBef>
              <a:spcAft>
                <a:spcPts val="0"/>
              </a:spcAft>
              <a:buSzPts val="1400"/>
              <a:buNone/>
            </a:pPr>
            <a:r>
              <a:t/>
            </a:r>
            <a:endParaRPr/>
          </a:p>
        </p:txBody>
      </p:sp>
      <p:sp>
        <p:nvSpPr>
          <p:cNvPr id="255" name="Google Shape;255;p18"/>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p>
            <a:pPr indent="0" lvl="0" marL="139700" rtl="0" algn="l">
              <a:lnSpc>
                <a:spcPct val="107000"/>
              </a:lnSpc>
              <a:spcBef>
                <a:spcPts val="0"/>
              </a:spcBef>
              <a:spcAft>
                <a:spcPts val="0"/>
              </a:spcAft>
              <a:buSzPts val="1400"/>
              <a:buNone/>
            </a:pPr>
            <a:r>
              <a:rPr lang="en" sz="1800" u="sng">
                <a:solidFill>
                  <a:srgbClr val="222222"/>
                </a:solidFill>
                <a:latin typeface="Calibri"/>
                <a:ea typeface="Calibri"/>
                <a:cs typeface="Calibri"/>
                <a:sym typeface="Calibri"/>
              </a:rPr>
              <a:t>First </a:t>
            </a:r>
            <a:r>
              <a:rPr lang="en" sz="1800" u="sng">
                <a:solidFill>
                  <a:srgbClr val="222222"/>
                </a:solidFill>
                <a:latin typeface="Calibri"/>
                <a:ea typeface="Calibri"/>
                <a:cs typeface="Calibri"/>
                <a:sym typeface="Calibri"/>
              </a:rPr>
              <a:t>break down the question into four parts:</a:t>
            </a:r>
            <a:endParaRPr sz="1800">
              <a:latin typeface="Arial"/>
              <a:ea typeface="Arial"/>
              <a:cs typeface="Arial"/>
              <a:sym typeface="Arial"/>
            </a:endParaRPr>
          </a:p>
          <a:p>
            <a:pPr indent="-342900" lvl="0" marL="457200" rtl="0" algn="l">
              <a:lnSpc>
                <a:spcPct val="107000"/>
              </a:lnSpc>
              <a:spcBef>
                <a:spcPts val="800"/>
              </a:spcBef>
              <a:spcAft>
                <a:spcPts val="0"/>
              </a:spcAft>
              <a:buClr>
                <a:srgbClr val="222222"/>
              </a:buClr>
              <a:buSzPts val="1800"/>
              <a:buFont typeface="Calibri"/>
              <a:buAutoNum type="arabicPeriod"/>
            </a:pPr>
            <a:r>
              <a:rPr i="1" lang="en" sz="1800">
                <a:solidFill>
                  <a:srgbClr val="222222"/>
                </a:solidFill>
                <a:latin typeface="Calibri"/>
                <a:ea typeface="Calibri"/>
                <a:cs typeface="Calibri"/>
                <a:sym typeface="Calibri"/>
              </a:rPr>
              <a:t>Why did the Crusades begin, </a:t>
            </a:r>
            <a:endParaRPr sz="1800">
              <a:latin typeface="Arial"/>
              <a:ea typeface="Arial"/>
              <a:cs typeface="Arial"/>
              <a:sym typeface="Arial"/>
            </a:endParaRPr>
          </a:p>
          <a:p>
            <a:pPr indent="-342900" lvl="0" marL="457200" rtl="0" algn="l">
              <a:lnSpc>
                <a:spcPct val="107000"/>
              </a:lnSpc>
              <a:spcBef>
                <a:spcPts val="0"/>
              </a:spcBef>
              <a:spcAft>
                <a:spcPts val="0"/>
              </a:spcAft>
              <a:buClr>
                <a:srgbClr val="222222"/>
              </a:buClr>
              <a:buSzPts val="1800"/>
              <a:buFont typeface="Calibri"/>
              <a:buAutoNum type="arabicPeriod"/>
            </a:pPr>
            <a:r>
              <a:rPr i="1" lang="en" sz="1800">
                <a:solidFill>
                  <a:srgbClr val="222222"/>
                </a:solidFill>
                <a:latin typeface="Calibri"/>
                <a:ea typeface="Calibri"/>
                <a:cs typeface="Calibri"/>
                <a:sym typeface="Calibri"/>
              </a:rPr>
              <a:t>how did they progress and </a:t>
            </a:r>
            <a:endParaRPr sz="1800">
              <a:latin typeface="Arial"/>
              <a:ea typeface="Arial"/>
              <a:cs typeface="Arial"/>
              <a:sym typeface="Arial"/>
            </a:endParaRPr>
          </a:p>
          <a:p>
            <a:pPr indent="-342900" lvl="0" marL="457200" rtl="0" algn="l">
              <a:lnSpc>
                <a:spcPct val="107000"/>
              </a:lnSpc>
              <a:spcBef>
                <a:spcPts val="0"/>
              </a:spcBef>
              <a:spcAft>
                <a:spcPts val="0"/>
              </a:spcAft>
              <a:buClr>
                <a:srgbClr val="222222"/>
              </a:buClr>
              <a:buSzPts val="1800"/>
              <a:buFont typeface="Calibri"/>
              <a:buAutoNum type="arabicPeriod"/>
            </a:pPr>
            <a:r>
              <a:rPr i="1" lang="en" sz="1800">
                <a:solidFill>
                  <a:srgbClr val="222222"/>
                </a:solidFill>
                <a:latin typeface="Calibri"/>
                <a:ea typeface="Calibri"/>
                <a:cs typeface="Calibri"/>
                <a:sym typeface="Calibri"/>
              </a:rPr>
              <a:t>what did they achieve? </a:t>
            </a:r>
            <a:endParaRPr sz="1800">
              <a:latin typeface="Arial"/>
              <a:ea typeface="Arial"/>
              <a:cs typeface="Arial"/>
              <a:sym typeface="Arial"/>
            </a:endParaRPr>
          </a:p>
          <a:p>
            <a:pPr indent="-342900" lvl="0" marL="457200" rtl="0" algn="l">
              <a:lnSpc>
                <a:spcPct val="107000"/>
              </a:lnSpc>
              <a:spcBef>
                <a:spcPts val="0"/>
              </a:spcBef>
              <a:spcAft>
                <a:spcPts val="0"/>
              </a:spcAft>
              <a:buClr>
                <a:srgbClr val="222222"/>
              </a:buClr>
              <a:buSzPts val="1800"/>
              <a:buFont typeface="Calibri"/>
              <a:buAutoNum type="arabicPeriod"/>
            </a:pPr>
            <a:r>
              <a:rPr i="1" lang="en" sz="1800">
                <a:solidFill>
                  <a:srgbClr val="222222"/>
                </a:solidFill>
                <a:latin typeface="Calibri"/>
                <a:ea typeface="Calibri"/>
                <a:cs typeface="Calibri"/>
                <a:sym typeface="Calibri"/>
              </a:rPr>
              <a:t>What has the long-term impact of the crusades been?</a:t>
            </a:r>
            <a:endParaRPr sz="1800">
              <a:latin typeface="Arial"/>
              <a:ea typeface="Arial"/>
              <a:cs typeface="Arial"/>
              <a:sym typeface="Arial"/>
            </a:endParaRPr>
          </a:p>
          <a:p>
            <a:pPr indent="-228600" lvl="0" marL="457200" rtl="0" algn="l">
              <a:lnSpc>
                <a:spcPct val="115000"/>
              </a:lnSpc>
              <a:spcBef>
                <a:spcPts val="800"/>
              </a:spcBef>
              <a:spcAft>
                <a:spcPts val="0"/>
              </a:spcAft>
              <a:buSzPts val="1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 Essay Question - 2</a:t>
            </a:r>
            <a:br>
              <a:rPr lang="en" sz="3600">
                <a:latin typeface="Arial"/>
                <a:ea typeface="Arial"/>
                <a:cs typeface="Arial"/>
                <a:sym typeface="Arial"/>
              </a:rPr>
            </a:br>
            <a:endParaRPr/>
          </a:p>
        </p:txBody>
      </p:sp>
      <p:sp>
        <p:nvSpPr>
          <p:cNvPr id="261" name="Google Shape;261;p19"/>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07000"/>
              </a:lnSpc>
              <a:spcBef>
                <a:spcPts val="0"/>
              </a:spcBef>
              <a:spcAft>
                <a:spcPts val="0"/>
              </a:spcAft>
              <a:buSzPct val="77777"/>
              <a:buNone/>
            </a:pPr>
            <a:r>
              <a:rPr i="1" lang="en" sz="1800">
                <a:solidFill>
                  <a:srgbClr val="222222"/>
                </a:solidFill>
                <a:latin typeface="Calibri"/>
                <a:ea typeface="Calibri"/>
                <a:cs typeface="Calibri"/>
                <a:sym typeface="Calibri"/>
              </a:rPr>
              <a:t>1) Why did the Crusades begin, </a:t>
            </a:r>
            <a:endParaRPr/>
          </a:p>
          <a:p>
            <a:pPr indent="0" lvl="0" marL="0" rtl="0" algn="l">
              <a:lnSpc>
                <a:spcPct val="107000"/>
              </a:lnSpc>
              <a:spcBef>
                <a:spcPts val="800"/>
              </a:spcBef>
              <a:spcAft>
                <a:spcPts val="0"/>
              </a:spcAft>
              <a:buSzPct val="77777"/>
              <a:buNone/>
            </a:pPr>
            <a:r>
              <a:t/>
            </a:r>
            <a:endParaRPr sz="1800">
              <a:solidFill>
                <a:srgbClr val="222222"/>
              </a:solidFill>
              <a:latin typeface="Calibri"/>
              <a:ea typeface="Calibri"/>
              <a:cs typeface="Calibri"/>
              <a:sym typeface="Calibri"/>
            </a:endParaRPr>
          </a:p>
          <a:p>
            <a:pPr indent="0" lvl="0" marL="0" rtl="0" algn="l">
              <a:lnSpc>
                <a:spcPct val="107000"/>
              </a:lnSpc>
              <a:spcBef>
                <a:spcPts val="800"/>
              </a:spcBef>
              <a:spcAft>
                <a:spcPts val="0"/>
              </a:spcAft>
              <a:buSzPct val="77777"/>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indent="-215265" lvl="0" marL="228600" rtl="0" algn="l">
              <a:lnSpc>
                <a:spcPct val="107000"/>
              </a:lnSpc>
              <a:spcBef>
                <a:spcPts val="800"/>
              </a:spcBef>
              <a:spcAft>
                <a:spcPts val="0"/>
              </a:spcAft>
              <a:buSzPct val="77777"/>
              <a:buChar char="●"/>
            </a:pPr>
            <a:r>
              <a:rPr lang="en" sz="1800">
                <a:solidFill>
                  <a:srgbClr val="222222"/>
                </a:solidFill>
                <a:latin typeface="Calibri"/>
                <a:ea typeface="Calibri"/>
                <a:cs typeface="Calibri"/>
                <a:sym typeface="Calibri"/>
              </a:rPr>
              <a:t>Crusades </a:t>
            </a:r>
            <a:r>
              <a:rPr lang="en" sz="1800">
                <a:solidFill>
                  <a:srgbClr val="222222"/>
                </a:solidFill>
                <a:highlight>
                  <a:srgbClr val="FFF2CC"/>
                </a:highlight>
                <a:latin typeface="Calibri"/>
                <a:ea typeface="Calibri"/>
                <a:cs typeface="Calibri"/>
                <a:sym typeface="Calibri"/>
              </a:rPr>
              <a:t>AND</a:t>
            </a:r>
            <a:r>
              <a:rPr lang="en" sz="1800">
                <a:solidFill>
                  <a:srgbClr val="222222"/>
                </a:solidFill>
                <a:latin typeface="Calibri"/>
                <a:ea typeface="Calibri"/>
                <a:cs typeface="Calibri"/>
                <a:sym typeface="Calibri"/>
              </a:rPr>
              <a:t> cause</a:t>
            </a:r>
            <a:endParaRPr sz="1800">
              <a:latin typeface="Arial"/>
              <a:ea typeface="Arial"/>
              <a:cs typeface="Arial"/>
              <a:sym typeface="Arial"/>
            </a:endParaRPr>
          </a:p>
          <a:p>
            <a:pPr indent="-215265" lvl="0" marL="228600" rtl="0" algn="l">
              <a:lnSpc>
                <a:spcPct val="107000"/>
              </a:lnSpc>
              <a:spcBef>
                <a:spcPts val="800"/>
              </a:spcBef>
              <a:spcAft>
                <a:spcPts val="0"/>
              </a:spcAft>
              <a:buSzPct val="77777"/>
              <a:buChar char="●"/>
            </a:pPr>
            <a:r>
              <a:rPr lang="en" sz="1800">
                <a:solidFill>
                  <a:srgbClr val="222222"/>
                </a:solidFill>
                <a:latin typeface="Calibri"/>
                <a:ea typeface="Calibri"/>
                <a:cs typeface="Calibri"/>
                <a:sym typeface="Calibri"/>
              </a:rPr>
              <a:t>“Crusades beginning” </a:t>
            </a:r>
            <a:r>
              <a:rPr lang="en" sz="1800">
                <a:solidFill>
                  <a:srgbClr val="222222"/>
                </a:solidFill>
                <a:highlight>
                  <a:srgbClr val="FFF2CC"/>
                </a:highlight>
                <a:latin typeface="Calibri"/>
                <a:ea typeface="Calibri"/>
                <a:cs typeface="Calibri"/>
                <a:sym typeface="Calibri"/>
              </a:rPr>
              <a:t>OR</a:t>
            </a:r>
            <a:r>
              <a:rPr lang="en" sz="1800">
                <a:solidFill>
                  <a:srgbClr val="222222"/>
                </a:solidFill>
                <a:latin typeface="Calibri"/>
                <a:ea typeface="Calibri"/>
                <a:cs typeface="Calibri"/>
                <a:sym typeface="Calibri"/>
              </a:rPr>
              <a:t> “crusades start” OR “first crusades” </a:t>
            </a:r>
            <a:endParaRPr sz="1800">
              <a:latin typeface="Arial"/>
              <a:ea typeface="Arial"/>
              <a:cs typeface="Arial"/>
              <a:sym typeface="Arial"/>
            </a:endParaRPr>
          </a:p>
          <a:p>
            <a:pPr indent="-215265" lvl="0" marL="228600" rtl="0" algn="l">
              <a:lnSpc>
                <a:spcPct val="107000"/>
              </a:lnSpc>
              <a:spcBef>
                <a:spcPts val="800"/>
              </a:spcBef>
              <a:spcAft>
                <a:spcPts val="0"/>
              </a:spcAft>
              <a:buSzPct val="77777"/>
              <a:buChar char="●"/>
            </a:pPr>
            <a:r>
              <a:rPr lang="en" sz="1800">
                <a:solidFill>
                  <a:srgbClr val="222222"/>
                </a:solidFill>
                <a:latin typeface="Calibri"/>
                <a:ea typeface="Calibri"/>
                <a:cs typeface="Calibri"/>
                <a:sym typeface="Calibri"/>
              </a:rPr>
              <a:t>Crusade</a:t>
            </a:r>
            <a:r>
              <a:rPr lang="en" sz="1800">
                <a:solidFill>
                  <a:srgbClr val="222222"/>
                </a:solidFill>
                <a:highlight>
                  <a:srgbClr val="FFF2CC"/>
                </a:highlight>
                <a:latin typeface="Calibri"/>
                <a:ea typeface="Calibri"/>
                <a:cs typeface="Calibri"/>
                <a:sym typeface="Calibri"/>
              </a:rPr>
              <a:t>*</a:t>
            </a:r>
            <a:r>
              <a:rPr lang="en" sz="1800">
                <a:solidFill>
                  <a:srgbClr val="222222"/>
                </a:solidFill>
                <a:latin typeface="Calibri"/>
                <a:ea typeface="Calibri"/>
                <a:cs typeface="Calibri"/>
                <a:sym typeface="Calibri"/>
              </a:rPr>
              <a:t> reason</a:t>
            </a:r>
            <a:endParaRPr sz="1800">
              <a:latin typeface="Arial"/>
              <a:ea typeface="Arial"/>
              <a:cs typeface="Arial"/>
              <a:sym typeface="Arial"/>
            </a:endParaRPr>
          </a:p>
          <a:p>
            <a:pPr indent="-215265" lvl="0" marL="228600" rtl="0" algn="l">
              <a:lnSpc>
                <a:spcPct val="107000"/>
              </a:lnSpc>
              <a:spcBef>
                <a:spcPts val="800"/>
              </a:spcBef>
              <a:spcAft>
                <a:spcPts val="0"/>
              </a:spcAft>
              <a:buSzPct val="77777"/>
              <a:buChar char="●"/>
            </a:pPr>
            <a:r>
              <a:rPr lang="en" sz="1800">
                <a:solidFill>
                  <a:srgbClr val="222222"/>
                </a:solidFill>
                <a:latin typeface="Calibri"/>
                <a:ea typeface="Calibri"/>
                <a:cs typeface="Calibri"/>
                <a:sym typeface="Calibri"/>
              </a:rPr>
              <a:t>“first crusade” </a:t>
            </a:r>
            <a:r>
              <a:rPr lang="en" sz="1800">
                <a:solidFill>
                  <a:srgbClr val="222222"/>
                </a:solidFill>
                <a:highlight>
                  <a:srgbClr val="FFF2CC"/>
                </a:highlight>
                <a:latin typeface="Calibri"/>
                <a:ea typeface="Calibri"/>
                <a:cs typeface="Calibri"/>
                <a:sym typeface="Calibri"/>
              </a:rPr>
              <a:t>NOT</a:t>
            </a:r>
            <a:r>
              <a:rPr lang="en" sz="1800">
                <a:solidFill>
                  <a:srgbClr val="222222"/>
                </a:solidFill>
                <a:latin typeface="Calibri"/>
                <a:ea typeface="Calibri"/>
                <a:cs typeface="Calibri"/>
                <a:sym typeface="Calibri"/>
              </a:rPr>
              <a:t> “second crusade” </a:t>
            </a:r>
            <a:br>
              <a:rPr lang="en" sz="1800">
                <a:solidFill>
                  <a:srgbClr val="222222"/>
                </a:solidFill>
                <a:highlight>
                  <a:srgbClr val="FFFF00"/>
                </a:highlight>
                <a:latin typeface="Calibri"/>
                <a:ea typeface="Calibri"/>
                <a:cs typeface="Calibri"/>
                <a:sym typeface="Calibri"/>
              </a:rPr>
            </a:br>
            <a:endParaRPr sz="1800">
              <a:latin typeface="Arial"/>
              <a:ea typeface="Arial"/>
              <a:cs typeface="Arial"/>
              <a:sym typeface="Arial"/>
            </a:endParaRPr>
          </a:p>
          <a:p>
            <a:pPr indent="-228600" lvl="0" marL="457200" rtl="0" algn="l">
              <a:lnSpc>
                <a:spcPct val="107000"/>
              </a:lnSpc>
              <a:spcBef>
                <a:spcPts val="800"/>
              </a:spcBef>
              <a:spcAft>
                <a:spcPts val="0"/>
              </a:spcAft>
              <a:buSzPct val="77777"/>
              <a:buNone/>
            </a:pPr>
            <a:r>
              <a:t/>
            </a:r>
            <a:endParaRPr sz="1800">
              <a:latin typeface="Arial"/>
              <a:ea typeface="Arial"/>
              <a:cs typeface="Arial"/>
              <a:sym typeface="Arial"/>
            </a:endParaRPr>
          </a:p>
          <a:p>
            <a:pPr indent="-228600" lvl="0" marL="457200" rtl="0" algn="l">
              <a:lnSpc>
                <a:spcPct val="115000"/>
              </a:lnSpc>
              <a:spcBef>
                <a:spcPts val="800"/>
              </a:spcBef>
              <a:spcAft>
                <a:spcPts val="0"/>
              </a:spcAft>
              <a:buSzPct val="100000"/>
              <a:buNone/>
            </a:pPr>
            <a:r>
              <a:t/>
            </a:r>
            <a:endParaRPr/>
          </a:p>
        </p:txBody>
      </p:sp>
      <p:sp>
        <p:nvSpPr>
          <p:cNvPr id="262" name="Google Shape;262;p19"/>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p>
            <a:pPr indent="0" lvl="0" marL="0" rtl="0" algn="l">
              <a:lnSpc>
                <a:spcPct val="107000"/>
              </a:lnSpc>
              <a:spcBef>
                <a:spcPts val="0"/>
              </a:spcBef>
              <a:spcAft>
                <a:spcPts val="0"/>
              </a:spcAft>
              <a:buSzPts val="1400"/>
              <a:buNone/>
            </a:pPr>
            <a:r>
              <a:rPr i="1" lang="en" sz="1800">
                <a:solidFill>
                  <a:srgbClr val="222222"/>
                </a:solidFill>
                <a:latin typeface="Calibri"/>
                <a:ea typeface="Calibri"/>
                <a:cs typeface="Calibri"/>
                <a:sym typeface="Calibri"/>
              </a:rPr>
              <a:t>2) how did they progress</a:t>
            </a:r>
            <a:endParaRPr sz="1800">
              <a:solidFill>
                <a:srgbClr val="222222"/>
              </a:solidFill>
              <a:latin typeface="Calibri"/>
              <a:ea typeface="Calibri"/>
              <a:cs typeface="Calibri"/>
              <a:sym typeface="Calibri"/>
            </a:endParaRPr>
          </a:p>
          <a:p>
            <a:pPr indent="0" lvl="0" marL="0" rtl="0" algn="l">
              <a:lnSpc>
                <a:spcPct val="107000"/>
              </a:lnSpc>
              <a:spcBef>
                <a:spcPts val="800"/>
              </a:spcBef>
              <a:spcAft>
                <a:spcPts val="0"/>
              </a:spcAft>
              <a:buSzPts val="1400"/>
              <a:buNone/>
            </a:pPr>
            <a:r>
              <a:t/>
            </a:r>
            <a:endParaRPr sz="1800">
              <a:solidFill>
                <a:srgbClr val="222222"/>
              </a:solidFill>
              <a:latin typeface="Calibri"/>
              <a:ea typeface="Calibri"/>
              <a:cs typeface="Calibri"/>
              <a:sym typeface="Calibri"/>
            </a:endParaRPr>
          </a:p>
          <a:p>
            <a:pPr indent="0" lvl="0" marL="0" rtl="0" algn="l">
              <a:lnSpc>
                <a:spcPct val="107000"/>
              </a:lnSpc>
              <a:spcBef>
                <a:spcPts val="800"/>
              </a:spcBef>
              <a:spcAft>
                <a:spcPts val="0"/>
              </a:spcAft>
              <a:buSzPts val="1400"/>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indent="-228600" lvl="0" marL="228600" rtl="0" algn="l">
              <a:lnSpc>
                <a:spcPct val="107000"/>
              </a:lnSpc>
              <a:spcBef>
                <a:spcPts val="800"/>
              </a:spcBef>
              <a:spcAft>
                <a:spcPts val="0"/>
              </a:spcAft>
              <a:buSzPts val="1400"/>
              <a:buChar char="●"/>
            </a:pPr>
            <a:r>
              <a:rPr lang="en" sz="1800">
                <a:solidFill>
                  <a:srgbClr val="222222"/>
                </a:solidFill>
                <a:highlight>
                  <a:srgbClr val="FFF2CC"/>
                </a:highlight>
                <a:latin typeface="Calibri"/>
                <a:ea typeface="Calibri"/>
                <a:cs typeface="Calibri"/>
                <a:sym typeface="Calibri"/>
              </a:rPr>
              <a:t>“</a:t>
            </a:r>
            <a:r>
              <a:rPr lang="en" sz="1800">
                <a:solidFill>
                  <a:srgbClr val="222222"/>
                </a:solidFill>
                <a:latin typeface="Calibri"/>
                <a:ea typeface="Calibri"/>
                <a:cs typeface="Calibri"/>
                <a:sym typeface="Calibri"/>
              </a:rPr>
              <a:t>crusades development</a:t>
            </a:r>
            <a:r>
              <a:rPr lang="en" sz="1800">
                <a:solidFill>
                  <a:srgbClr val="222222"/>
                </a:solidFill>
                <a:highlight>
                  <a:srgbClr val="FFF2CC"/>
                </a:highlight>
                <a:latin typeface="Calibri"/>
                <a:ea typeface="Calibri"/>
                <a:cs typeface="Calibri"/>
                <a:sym typeface="Calibri"/>
              </a:rPr>
              <a:t>”</a:t>
            </a:r>
            <a:r>
              <a:rPr lang="en" sz="1800">
                <a:solidFill>
                  <a:srgbClr val="222222"/>
                </a:solidFill>
                <a:latin typeface="Calibri"/>
                <a:ea typeface="Calibri"/>
                <a:cs typeface="Calibri"/>
                <a:sym typeface="Calibri"/>
              </a:rPr>
              <a:t> OR</a:t>
            </a:r>
            <a:r>
              <a:rPr lang="en" sz="1800">
                <a:solidFill>
                  <a:srgbClr val="222222"/>
                </a:solidFill>
                <a:highlight>
                  <a:srgbClr val="FFF2CC"/>
                </a:highlight>
                <a:latin typeface="Calibri"/>
                <a:ea typeface="Calibri"/>
                <a:cs typeface="Calibri"/>
                <a:sym typeface="Calibri"/>
              </a:rPr>
              <a:t> “</a:t>
            </a:r>
            <a:r>
              <a:rPr lang="en" sz="1800">
                <a:solidFill>
                  <a:srgbClr val="222222"/>
                </a:solidFill>
                <a:latin typeface="Calibri"/>
                <a:ea typeface="Calibri"/>
                <a:cs typeface="Calibri"/>
                <a:sym typeface="Calibri"/>
              </a:rPr>
              <a:t>crusades progressio</a:t>
            </a:r>
            <a:r>
              <a:rPr lang="en" sz="1800">
                <a:solidFill>
                  <a:srgbClr val="222222"/>
                </a:solidFill>
                <a:latin typeface="Calibri"/>
                <a:ea typeface="Calibri"/>
                <a:cs typeface="Calibri"/>
                <a:sym typeface="Calibri"/>
              </a:rPr>
              <a:t>n</a:t>
            </a:r>
            <a:r>
              <a:rPr lang="en" sz="1800">
                <a:solidFill>
                  <a:srgbClr val="222222"/>
                </a:solidFill>
                <a:highlight>
                  <a:srgbClr val="FFF2CC"/>
                </a:highlight>
                <a:latin typeface="Calibri"/>
                <a:ea typeface="Calibri"/>
                <a:cs typeface="Calibri"/>
                <a:sym typeface="Calibri"/>
              </a:rPr>
              <a:t>”</a:t>
            </a:r>
            <a:endParaRPr sz="1800">
              <a:latin typeface="Arial"/>
              <a:ea typeface="Arial"/>
              <a:cs typeface="Arial"/>
              <a:sym typeface="Arial"/>
            </a:endParaRPr>
          </a:p>
          <a:p>
            <a:pPr indent="-317500" lvl="0" marL="457200" rtl="0" algn="l">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“first crusade” AND “second crusade” AND “third crusade”</a:t>
            </a:r>
            <a:br>
              <a:rPr lang="en" sz="1800">
                <a:solidFill>
                  <a:srgbClr val="222222"/>
                </a:solidFill>
                <a:highlight>
                  <a:srgbClr val="00FF00"/>
                </a:highlight>
                <a:latin typeface="Calibri"/>
                <a:ea typeface="Calibri"/>
                <a:cs typeface="Calibri"/>
                <a:sym typeface="Calibri"/>
              </a:rPr>
            </a:br>
            <a:endParaRPr sz="1800">
              <a:latin typeface="Arial"/>
              <a:ea typeface="Arial"/>
              <a:cs typeface="Arial"/>
              <a:sym typeface="Arial"/>
            </a:endParaRPr>
          </a:p>
          <a:p>
            <a:pPr indent="-228600" lvl="0" marL="457200" rtl="0" algn="l">
              <a:lnSpc>
                <a:spcPct val="115000"/>
              </a:lnSpc>
              <a:spcBef>
                <a:spcPts val="800"/>
              </a:spcBef>
              <a:spcAft>
                <a:spcPts val="0"/>
              </a:spcAft>
              <a:buSzPts val="1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 Essay Question - 3</a:t>
            </a:r>
            <a:br>
              <a:rPr lang="en" sz="3600">
                <a:latin typeface="Arial"/>
                <a:ea typeface="Arial"/>
                <a:cs typeface="Arial"/>
                <a:sym typeface="Arial"/>
              </a:rPr>
            </a:br>
            <a:endParaRPr/>
          </a:p>
        </p:txBody>
      </p:sp>
      <p:sp>
        <p:nvSpPr>
          <p:cNvPr id="268" name="Google Shape;268;p20"/>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p>
            <a:pPr indent="0" lvl="0" marL="0" rtl="0" algn="l">
              <a:lnSpc>
                <a:spcPct val="107000"/>
              </a:lnSpc>
              <a:spcBef>
                <a:spcPts val="0"/>
              </a:spcBef>
              <a:spcAft>
                <a:spcPts val="0"/>
              </a:spcAft>
              <a:buSzPts val="1400"/>
              <a:buNone/>
            </a:pPr>
            <a:r>
              <a:rPr i="1" lang="en" sz="1800">
                <a:solidFill>
                  <a:srgbClr val="222222"/>
                </a:solidFill>
                <a:latin typeface="Calibri"/>
                <a:ea typeface="Calibri"/>
                <a:cs typeface="Calibri"/>
                <a:sym typeface="Calibri"/>
              </a:rPr>
              <a:t>3) what did they achieve? </a:t>
            </a:r>
            <a:endParaRPr/>
          </a:p>
          <a:p>
            <a:pPr indent="-254000" lvl="0" marL="342900" rtl="0" algn="l">
              <a:lnSpc>
                <a:spcPct val="107000"/>
              </a:lnSpc>
              <a:spcBef>
                <a:spcPts val="0"/>
              </a:spcBef>
              <a:spcAft>
                <a:spcPts val="0"/>
              </a:spcAft>
              <a:buSzPts val="1400"/>
              <a:buFont typeface="Noto Sans Symbols"/>
              <a:buNone/>
            </a:pPr>
            <a:r>
              <a:t/>
            </a:r>
            <a:endParaRPr sz="1800">
              <a:solidFill>
                <a:srgbClr val="222222"/>
              </a:solidFill>
              <a:latin typeface="Calibri"/>
              <a:ea typeface="Calibri"/>
              <a:cs typeface="Calibri"/>
              <a:sym typeface="Calibri"/>
            </a:endParaRPr>
          </a:p>
          <a:p>
            <a:pPr indent="0" lvl="0" marL="0" rtl="0" algn="l">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a:p>
          <a:p>
            <a:pPr indent="0" lvl="0" marL="0" rtl="0" algn="l">
              <a:lnSpc>
                <a:spcPct val="107000"/>
              </a:lnSpc>
              <a:spcBef>
                <a:spcPts val="0"/>
              </a:spcBef>
              <a:spcAft>
                <a:spcPts val="0"/>
              </a:spcAft>
              <a:buSzPts val="1400"/>
              <a:buNone/>
            </a:pPr>
            <a:r>
              <a:t/>
            </a:r>
            <a:endParaRPr sz="1800">
              <a:latin typeface="Arial"/>
              <a:ea typeface="Arial"/>
              <a:cs typeface="Arial"/>
              <a:sym typeface="Arial"/>
            </a:endParaRPr>
          </a:p>
          <a:p>
            <a:pPr indent="-342900" lvl="0" marL="342900" rtl="0" algn="l">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outcomes” OR “crusade* result” OR “crusade* achieve*”</a:t>
            </a:r>
            <a:endParaRPr sz="1800">
              <a:latin typeface="Arial"/>
              <a:ea typeface="Arial"/>
              <a:cs typeface="Arial"/>
              <a:sym typeface="Arial"/>
            </a:endParaRPr>
          </a:p>
          <a:p>
            <a:pPr indent="-342900" lvl="0" marL="342900" rtl="0" algn="l">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success” OR “crusade* fail*”</a:t>
            </a:r>
            <a:br>
              <a:rPr lang="en" sz="1800">
                <a:solidFill>
                  <a:srgbClr val="222222"/>
                </a:solidFill>
                <a:latin typeface="Calibri"/>
                <a:ea typeface="Calibri"/>
                <a:cs typeface="Calibri"/>
                <a:sym typeface="Calibri"/>
              </a:rPr>
            </a:br>
            <a:endParaRPr sz="1800">
              <a:latin typeface="Arial"/>
              <a:ea typeface="Arial"/>
              <a:cs typeface="Arial"/>
              <a:sym typeface="Arial"/>
            </a:endParaRPr>
          </a:p>
          <a:p>
            <a:pPr indent="-254000" lvl="0" marL="342900" rtl="0" algn="l">
              <a:lnSpc>
                <a:spcPct val="107000"/>
              </a:lnSpc>
              <a:spcBef>
                <a:spcPts val="0"/>
              </a:spcBef>
              <a:spcAft>
                <a:spcPts val="0"/>
              </a:spcAft>
              <a:buSzPts val="1400"/>
              <a:buFont typeface="Noto Sans Symbols"/>
              <a:buNone/>
            </a:pPr>
            <a:r>
              <a:t/>
            </a:r>
            <a:endParaRPr sz="1800">
              <a:latin typeface="Arial"/>
              <a:ea typeface="Arial"/>
              <a:cs typeface="Arial"/>
              <a:sym typeface="Arial"/>
            </a:endParaRPr>
          </a:p>
          <a:p>
            <a:pPr indent="-228600" lvl="0" marL="457200" rtl="0" algn="l">
              <a:lnSpc>
                <a:spcPct val="107000"/>
              </a:lnSpc>
              <a:spcBef>
                <a:spcPts val="800"/>
              </a:spcBef>
              <a:spcAft>
                <a:spcPts val="0"/>
              </a:spcAft>
              <a:buSzPts val="1400"/>
              <a:buNone/>
            </a:pPr>
            <a:r>
              <a:t/>
            </a:r>
            <a:endParaRPr sz="1800">
              <a:latin typeface="Arial"/>
              <a:ea typeface="Arial"/>
              <a:cs typeface="Arial"/>
              <a:sym typeface="Arial"/>
            </a:endParaRPr>
          </a:p>
          <a:p>
            <a:pPr indent="-228600" lvl="0" marL="457200" rtl="0" algn="l">
              <a:lnSpc>
                <a:spcPct val="115000"/>
              </a:lnSpc>
              <a:spcBef>
                <a:spcPts val="800"/>
              </a:spcBef>
              <a:spcAft>
                <a:spcPts val="0"/>
              </a:spcAft>
              <a:buSzPts val="1400"/>
              <a:buNone/>
            </a:pPr>
            <a:r>
              <a:t/>
            </a:r>
            <a:endParaRPr/>
          </a:p>
        </p:txBody>
      </p:sp>
      <p:sp>
        <p:nvSpPr>
          <p:cNvPr id="269" name="Google Shape;269;p20"/>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lang="en" sz="1800">
                <a:latin typeface="Calibri"/>
                <a:ea typeface="Calibri"/>
                <a:cs typeface="Calibri"/>
                <a:sym typeface="Calibri"/>
              </a:rPr>
              <a:t>4) </a:t>
            </a:r>
            <a:r>
              <a:rPr i="1" lang="en" sz="1800">
                <a:solidFill>
                  <a:srgbClr val="222222"/>
                </a:solidFill>
                <a:latin typeface="Calibri"/>
                <a:ea typeface="Calibri"/>
                <a:cs typeface="Calibri"/>
                <a:sym typeface="Calibri"/>
              </a:rPr>
              <a:t>What has the long-term impact of the crusades been?</a:t>
            </a:r>
            <a:endParaRPr sz="1800">
              <a:latin typeface="Calibri"/>
              <a:ea typeface="Calibri"/>
              <a:cs typeface="Calibri"/>
              <a:sym typeface="Calibri"/>
            </a:endParaRPr>
          </a:p>
          <a:p>
            <a:pPr indent="-228600" lvl="0" marL="457200" rtl="0" algn="l">
              <a:lnSpc>
                <a:spcPct val="115000"/>
              </a:lnSpc>
              <a:spcBef>
                <a:spcPts val="0"/>
              </a:spcBef>
              <a:spcAft>
                <a:spcPts val="0"/>
              </a:spcAft>
              <a:buSzPts val="1400"/>
              <a:buNone/>
            </a:pPr>
            <a:r>
              <a:t/>
            </a:r>
            <a:endParaRPr sz="1800">
              <a:latin typeface="Calibri"/>
              <a:ea typeface="Calibri"/>
              <a:cs typeface="Calibri"/>
              <a:sym typeface="Calibri"/>
            </a:endParaRPr>
          </a:p>
          <a:p>
            <a:pPr indent="0" lvl="0" marL="0" rtl="0" algn="l">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sz="1800">
              <a:latin typeface="Calibri"/>
              <a:ea typeface="Calibri"/>
              <a:cs typeface="Calibri"/>
              <a:sym typeface="Calibri"/>
            </a:endParaRPr>
          </a:p>
          <a:p>
            <a:pPr indent="-228600" lvl="0" marL="228600" rtl="0" algn="l">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“long term” </a:t>
            </a:r>
            <a:endParaRPr sz="1800">
              <a:latin typeface="Calibri"/>
              <a:ea typeface="Calibri"/>
              <a:cs typeface="Calibri"/>
              <a:sym typeface="Calibri"/>
            </a:endParaRPr>
          </a:p>
          <a:p>
            <a:pPr indent="-228600" lvl="0" marL="228600" rtl="0" algn="l">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effect</a:t>
            </a:r>
            <a:endParaRPr sz="1800">
              <a:latin typeface="Calibri"/>
              <a:ea typeface="Calibri"/>
              <a:cs typeface="Calibri"/>
              <a:sym typeface="Calibri"/>
            </a:endParaRPr>
          </a:p>
          <a:p>
            <a:pPr indent="-228600" lvl="0" marL="228600" rtl="0" algn="l">
              <a:lnSpc>
                <a:spcPct val="107000"/>
              </a:lnSpc>
              <a:spcBef>
                <a:spcPts val="800"/>
              </a:spcBef>
              <a:spcAft>
                <a:spcPts val="800"/>
              </a:spcAft>
              <a:buSzPts val="1400"/>
              <a:buChar char="●"/>
            </a:pPr>
            <a:r>
              <a:rPr lang="en" sz="1800">
                <a:solidFill>
                  <a:srgbClr val="222222"/>
                </a:solidFill>
                <a:latin typeface="Calibri"/>
                <a:ea typeface="Calibri"/>
                <a:cs typeface="Calibri"/>
                <a:sym typeface="Calibri"/>
              </a:rPr>
              <a:t>Crusade* AND change</a:t>
            </a: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1"/>
          <p:cNvSpPr txBox="1"/>
          <p:nvPr>
            <p:ph type="title"/>
          </p:nvPr>
        </p:nvSpPr>
        <p:spPr>
          <a:xfrm>
            <a:off x="323300" y="1033350"/>
            <a:ext cx="8520600" cy="15384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Questions?</a:t>
            </a:r>
            <a:endParaRPr/>
          </a:p>
        </p:txBody>
      </p:sp>
      <p:pic>
        <p:nvPicPr>
          <p:cNvPr id="275" name="Google Shape;275;p21"/>
          <p:cNvPicPr preferRelativeResize="0"/>
          <p:nvPr/>
        </p:nvPicPr>
        <p:blipFill rotWithShape="1">
          <a:blip r:embed="rId3">
            <a:alphaModFix/>
          </a:blip>
          <a:srcRect b="0" l="0" r="0" t="0"/>
          <a:stretch/>
        </p:blipFill>
        <p:spPr>
          <a:xfrm>
            <a:off x="152400" y="2995650"/>
            <a:ext cx="8839204" cy="1838623"/>
          </a:xfrm>
          <a:prstGeom prst="rect">
            <a:avLst/>
          </a:prstGeom>
          <a:noFill/>
          <a:ln>
            <a:noFill/>
          </a:ln>
        </p:spPr>
      </p:pic>
      <p:sp>
        <p:nvSpPr>
          <p:cNvPr id="276" name="Google Shape;276;p21"/>
          <p:cNvSpPr txBox="1"/>
          <p:nvPr/>
        </p:nvSpPr>
        <p:spPr>
          <a:xfrm>
            <a:off x="4951100" y="4774200"/>
            <a:ext cx="3892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en Sans"/>
                <a:ea typeface="Open Sans"/>
                <a:cs typeface="Open Sans"/>
                <a:sym typeface="Open Sans"/>
              </a:rPr>
              <a:t>Schulz, C. (1960, April 13). </a:t>
            </a:r>
            <a:r>
              <a:rPr b="0" i="1" lang="en" sz="1200" u="none" cap="none" strike="noStrike">
                <a:solidFill>
                  <a:srgbClr val="000000"/>
                </a:solidFill>
                <a:latin typeface="Open Sans"/>
                <a:ea typeface="Open Sans"/>
                <a:cs typeface="Open Sans"/>
                <a:sym typeface="Open Sans"/>
              </a:rPr>
              <a:t>Peanuts [daily strip]</a:t>
            </a:r>
            <a:r>
              <a:rPr b="0" i="0" lang="en" sz="1200" u="none" cap="none" strike="noStrike">
                <a:solidFill>
                  <a:srgbClr val="000000"/>
                </a:solidFill>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p:txBody>
      </p:sp>
      <p:sp>
        <p:nvSpPr>
          <p:cNvPr id="277" name="Google Shape;277;p21"/>
          <p:cNvSpPr txBox="1"/>
          <p:nvPr/>
        </p:nvSpPr>
        <p:spPr>
          <a:xfrm>
            <a:off x="706715" y="123509"/>
            <a:ext cx="3193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pen Sans"/>
                <a:ea typeface="Open Sans"/>
                <a:cs typeface="Open Sans"/>
                <a:sym typeface="Open Sans"/>
              </a:rPr>
              <a:t>1300 550 727 ext 325 </a:t>
            </a:r>
            <a:r>
              <a:rPr b="1" lang="en">
                <a:latin typeface="Open Sans"/>
                <a:ea typeface="Open Sans"/>
                <a:cs typeface="Open Sans"/>
                <a:sym typeface="Open Sans"/>
              </a:rPr>
              <a:t>Jill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pen Sans"/>
                <a:ea typeface="Open Sans"/>
                <a:cs typeface="Open Sans"/>
                <a:sym typeface="Open Sans"/>
              </a:rPr>
              <a:t>libraryhelpdesk@morling.edu.au</a:t>
            </a:r>
            <a:endParaRPr b="1" i="0" sz="1400" u="none" cap="none" strike="noStrike">
              <a:solidFill>
                <a:srgbClr val="000000"/>
              </a:solidFill>
              <a:latin typeface="Open Sans"/>
              <a:ea typeface="Open Sans"/>
              <a:cs typeface="Open Sans"/>
              <a:sym typeface="Open Sans"/>
            </a:endParaRPr>
          </a:p>
        </p:txBody>
      </p:sp>
      <p:pic>
        <p:nvPicPr>
          <p:cNvPr id="278" name="Google Shape;278;p21"/>
          <p:cNvPicPr preferRelativeResize="0"/>
          <p:nvPr/>
        </p:nvPicPr>
        <p:blipFill rotWithShape="1">
          <a:blip r:embed="rId4">
            <a:alphaModFix/>
          </a:blip>
          <a:srcRect b="0" l="0" r="0" t="0"/>
          <a:stretch/>
        </p:blipFill>
        <p:spPr>
          <a:xfrm>
            <a:off x="211346" y="151599"/>
            <a:ext cx="495369" cy="724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Opening hours during Semester</a:t>
            </a:r>
            <a:endParaRPr/>
          </a:p>
        </p:txBody>
      </p:sp>
      <p:sp>
        <p:nvSpPr>
          <p:cNvPr id="89" name="Google Shape;89;p3"/>
          <p:cNvSpPr txBox="1"/>
          <p:nvPr>
            <p:ph idx="1" type="body"/>
          </p:nvPr>
        </p:nvSpPr>
        <p:spPr>
          <a:xfrm>
            <a:off x="311700" y="1229600"/>
            <a:ext cx="7240200" cy="3339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Level 1 - Study Hub</a:t>
            </a:r>
            <a:endParaRPr b="1"/>
          </a:p>
          <a:p>
            <a:pPr indent="-342900" lvl="0" marL="457200" rtl="0" algn="l">
              <a:lnSpc>
                <a:spcPct val="115000"/>
              </a:lnSpc>
              <a:spcBef>
                <a:spcPts val="1200"/>
              </a:spcBef>
              <a:spcAft>
                <a:spcPts val="0"/>
              </a:spcAft>
              <a:buSzPts val="1800"/>
              <a:buChar char="●"/>
            </a:pPr>
            <a:r>
              <a:rPr lang="en"/>
              <a:t>Monday- 8.30am to 4.30pm </a:t>
            </a:r>
            <a:endParaRPr/>
          </a:p>
          <a:p>
            <a:pPr indent="-342900" lvl="0" marL="457200" rtl="0" algn="l">
              <a:lnSpc>
                <a:spcPct val="115000"/>
              </a:lnSpc>
              <a:spcBef>
                <a:spcPts val="1200"/>
              </a:spcBef>
              <a:spcAft>
                <a:spcPts val="0"/>
              </a:spcAft>
              <a:buSzPts val="1800"/>
              <a:buChar char="●"/>
            </a:pPr>
            <a:r>
              <a:rPr lang="en"/>
              <a:t>Tuesday- </a:t>
            </a:r>
            <a:r>
              <a:rPr lang="en">
                <a:solidFill>
                  <a:srgbClr val="43464B"/>
                </a:solidFill>
              </a:rPr>
              <a:t>8:30am to 9:00pm</a:t>
            </a:r>
            <a:endParaRPr/>
          </a:p>
          <a:p>
            <a:pPr indent="-342900" lvl="0" marL="457200" rtl="0" algn="l">
              <a:lnSpc>
                <a:spcPct val="115000"/>
              </a:lnSpc>
              <a:spcBef>
                <a:spcPts val="1200"/>
              </a:spcBef>
              <a:spcAft>
                <a:spcPts val="0"/>
              </a:spcAft>
              <a:buSzPts val="1800"/>
              <a:buChar char="●"/>
            </a:pPr>
            <a:r>
              <a:rPr lang="en"/>
              <a:t>Wednesday &amp; Thursday – 8.30am to 4.30pm</a:t>
            </a:r>
            <a:endParaRPr/>
          </a:p>
          <a:p>
            <a:pPr indent="-342900" lvl="0" marL="457200" rtl="0" algn="l">
              <a:lnSpc>
                <a:spcPct val="115000"/>
              </a:lnSpc>
              <a:spcBef>
                <a:spcPts val="1200"/>
              </a:spcBef>
              <a:spcAft>
                <a:spcPts val="0"/>
              </a:spcAft>
              <a:buSzPts val="1800"/>
              <a:buChar char="●"/>
            </a:pPr>
            <a:r>
              <a:rPr lang="en"/>
              <a:t>Friday, Saturday, Sunday and public holidays – Closed</a:t>
            </a:r>
            <a:endParaRPr sz="1300"/>
          </a:p>
          <a:p>
            <a:pPr indent="0" lvl="0" marL="0" rtl="0" algn="l">
              <a:lnSpc>
                <a:spcPct val="115000"/>
              </a:lnSpc>
              <a:spcBef>
                <a:spcPts val="1200"/>
              </a:spcBef>
              <a:spcAft>
                <a:spcPts val="0"/>
              </a:spcAft>
              <a:buSzPts val="1800"/>
              <a:buNone/>
            </a:pPr>
            <a:r>
              <a:t/>
            </a:r>
            <a:endParaRPr sz="1500"/>
          </a:p>
        </p:txBody>
      </p:sp>
      <p:sp>
        <p:nvSpPr>
          <p:cNvPr id="90" name="Google Shape;90;p3"/>
          <p:cNvSpPr txBox="1"/>
          <p:nvPr>
            <p:ph idx="1" type="body"/>
          </p:nvPr>
        </p:nvSpPr>
        <p:spPr>
          <a:xfrm>
            <a:off x="7322523" y="1266325"/>
            <a:ext cx="164700" cy="1143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1200"/>
              </a:spcAft>
              <a:buSzPct val="100000"/>
              <a:buNone/>
            </a:pPr>
            <a:r>
              <a:t/>
            </a:r>
            <a:endParaRPr/>
          </a:p>
        </p:txBody>
      </p:sp>
      <p:pic>
        <p:nvPicPr>
          <p:cNvPr id="91" name="Google Shape;91;p3"/>
          <p:cNvPicPr preferRelativeResize="0"/>
          <p:nvPr/>
        </p:nvPicPr>
        <p:blipFill rotWithShape="1">
          <a:blip r:embed="rId3">
            <a:alphaModFix/>
          </a:blip>
          <a:srcRect b="17248" l="16309" r="14786" t="13895"/>
          <a:stretch/>
        </p:blipFill>
        <p:spPr>
          <a:xfrm>
            <a:off x="6629944" y="3125324"/>
            <a:ext cx="1302105" cy="1259177"/>
          </a:xfrm>
          <a:prstGeom prst="rect">
            <a:avLst/>
          </a:prstGeom>
          <a:noFill/>
          <a:ln>
            <a:noFill/>
          </a:ln>
        </p:spPr>
      </p:pic>
      <p:sp>
        <p:nvSpPr>
          <p:cNvPr id="92" name="Google Shape;92;p3">
            <a:hlinkClick r:id="rId4"/>
          </p:cNvPr>
          <p:cNvSpPr txBox="1"/>
          <p:nvPr/>
        </p:nvSpPr>
        <p:spPr>
          <a:xfrm>
            <a:off x="4632725" y="4384500"/>
            <a:ext cx="4199700" cy="4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Open Sans"/>
                <a:ea typeface="Open Sans"/>
                <a:cs typeface="Open Sans"/>
                <a:sym typeface="Open Sans"/>
                <a:hlinkClick r:id="rId5"/>
              </a:rPr>
              <a:t>https://www.morling.edu.au/library</a:t>
            </a:r>
            <a:endParaRPr b="0" i="0" sz="1400" u="none" cap="none" strike="noStrike">
              <a:solidFill>
                <a:schemeClr val="dk2"/>
              </a:solidFill>
              <a:latin typeface="Open Sans"/>
              <a:ea typeface="Open Sans"/>
              <a:cs typeface="Open Sans"/>
              <a:sym typeface="Open Sans"/>
            </a:endParaRPr>
          </a:p>
        </p:txBody>
      </p:sp>
      <p:sp>
        <p:nvSpPr>
          <p:cNvPr id="93" name="Google Shape;93;p3">
            <a:hlinkClick r:id="rId6"/>
          </p:cNvPr>
          <p:cNvSpPr txBox="1"/>
          <p:nvPr/>
        </p:nvSpPr>
        <p:spPr>
          <a:xfrm>
            <a:off x="9167600" y="3787800"/>
            <a:ext cx="687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4"/>
          <p:cNvPicPr preferRelativeResize="0"/>
          <p:nvPr/>
        </p:nvPicPr>
        <p:blipFill rotWithShape="1">
          <a:blip r:embed="rId3">
            <a:alphaModFix/>
          </a:blip>
          <a:srcRect b="0" l="0" r="0" t="0"/>
          <a:stretch/>
        </p:blipFill>
        <p:spPr>
          <a:xfrm rot="426179">
            <a:off x="5585262" y="640213"/>
            <a:ext cx="2905125" cy="1571625"/>
          </a:xfrm>
          <a:prstGeom prst="rect">
            <a:avLst/>
          </a:prstGeom>
          <a:noFill/>
          <a:ln>
            <a:noFill/>
          </a:ln>
        </p:spPr>
      </p:pic>
      <p:pic>
        <p:nvPicPr>
          <p:cNvPr id="99" name="Google Shape;99;p4"/>
          <p:cNvPicPr preferRelativeResize="0"/>
          <p:nvPr/>
        </p:nvPicPr>
        <p:blipFill rotWithShape="1">
          <a:blip r:embed="rId4">
            <a:alphaModFix/>
          </a:blip>
          <a:srcRect b="17640" l="16040" r="16671" t="19871"/>
          <a:stretch/>
        </p:blipFill>
        <p:spPr>
          <a:xfrm>
            <a:off x="2671675" y="3762000"/>
            <a:ext cx="1487549" cy="1381498"/>
          </a:xfrm>
          <a:prstGeom prst="rect">
            <a:avLst/>
          </a:prstGeom>
          <a:noFill/>
          <a:ln>
            <a:noFill/>
          </a:ln>
        </p:spPr>
      </p:pic>
      <p:sp>
        <p:nvSpPr>
          <p:cNvPr id="100" name="Google Shape;100;p4"/>
          <p:cNvSpPr txBox="1"/>
          <p:nvPr>
            <p:ph type="title"/>
          </p:nvPr>
        </p:nvSpPr>
        <p:spPr>
          <a:xfrm>
            <a:off x="2071050" y="2218050"/>
            <a:ext cx="50019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can the library help with?</a:t>
            </a:r>
            <a:endParaRPr/>
          </a:p>
        </p:txBody>
      </p:sp>
      <p:pic>
        <p:nvPicPr>
          <p:cNvPr id="101" name="Google Shape;101;p4"/>
          <p:cNvPicPr preferRelativeResize="0"/>
          <p:nvPr/>
        </p:nvPicPr>
        <p:blipFill rotWithShape="1">
          <a:blip r:embed="rId5">
            <a:alphaModFix/>
          </a:blip>
          <a:srcRect b="0" l="0" r="0" t="0"/>
          <a:stretch/>
        </p:blipFill>
        <p:spPr>
          <a:xfrm>
            <a:off x="6999961" y="2859175"/>
            <a:ext cx="1894789" cy="1588399"/>
          </a:xfrm>
          <a:prstGeom prst="rect">
            <a:avLst/>
          </a:prstGeom>
          <a:noFill/>
          <a:ln>
            <a:noFill/>
          </a:ln>
          <a:effectLst>
            <a:outerShdw blurRad="57150" rotWithShape="0" algn="bl" dir="5400000" dist="19050">
              <a:srgbClr val="000000">
                <a:alpha val="49411"/>
              </a:srgbClr>
            </a:outerShdw>
          </a:effectLst>
        </p:spPr>
      </p:pic>
      <p:grpSp>
        <p:nvGrpSpPr>
          <p:cNvPr id="102" name="Google Shape;102;p4"/>
          <p:cNvGrpSpPr/>
          <p:nvPr/>
        </p:nvGrpSpPr>
        <p:grpSpPr>
          <a:xfrm>
            <a:off x="555928" y="513407"/>
            <a:ext cx="2596794" cy="1588394"/>
            <a:chOff x="924190" y="1756800"/>
            <a:chExt cx="3405185" cy="2381400"/>
          </a:xfrm>
        </p:grpSpPr>
        <p:pic>
          <p:nvPicPr>
            <p:cNvPr id="103" name="Google Shape;103;p4"/>
            <p:cNvPicPr preferRelativeResize="0"/>
            <p:nvPr/>
          </p:nvPicPr>
          <p:blipFill rotWithShape="1">
            <a:blip r:embed="rId6">
              <a:alphaModFix/>
            </a:blip>
            <a:srcRect b="0" l="17117" r="3375" t="0"/>
            <a:stretch/>
          </p:blipFill>
          <p:spPr>
            <a:xfrm>
              <a:off x="924190" y="1756800"/>
              <a:ext cx="3405185" cy="2381400"/>
            </a:xfrm>
            <a:prstGeom prst="rect">
              <a:avLst/>
            </a:prstGeom>
            <a:noFill/>
            <a:ln>
              <a:noFill/>
            </a:ln>
            <a:effectLst>
              <a:outerShdw blurRad="57150" rotWithShape="0" algn="bl" dir="5400000" dist="19050">
                <a:srgbClr val="000000">
                  <a:alpha val="49411"/>
                </a:srgbClr>
              </a:outerShdw>
            </a:effectLst>
          </p:spPr>
        </p:pic>
        <p:pic>
          <p:nvPicPr>
            <p:cNvPr id="104" name="Google Shape;104;p4"/>
            <p:cNvPicPr preferRelativeResize="0"/>
            <p:nvPr/>
          </p:nvPicPr>
          <p:blipFill rotWithShape="1">
            <a:blip r:embed="rId7">
              <a:alphaModFix/>
            </a:blip>
            <a:srcRect b="0" l="0" r="0" t="0"/>
            <a:stretch/>
          </p:blipFill>
          <p:spPr>
            <a:xfrm>
              <a:off x="3603975" y="3412800"/>
              <a:ext cx="725400" cy="725400"/>
            </a:xfrm>
            <a:prstGeom prst="rect">
              <a:avLst/>
            </a:prstGeom>
            <a:noFill/>
            <a:ln>
              <a:noFill/>
            </a:ln>
          </p:spPr>
        </p:pic>
      </p:grpSp>
      <p:pic>
        <p:nvPicPr>
          <p:cNvPr id="105" name="Google Shape;105;p4"/>
          <p:cNvPicPr preferRelativeResize="0"/>
          <p:nvPr/>
        </p:nvPicPr>
        <p:blipFill rotWithShape="1">
          <a:blip r:embed="rId8">
            <a:alphaModFix/>
          </a:blip>
          <a:srcRect b="0" l="0" r="0" t="0"/>
          <a:stretch/>
        </p:blipFill>
        <p:spPr>
          <a:xfrm>
            <a:off x="485851" y="2799650"/>
            <a:ext cx="2144899" cy="1771496"/>
          </a:xfrm>
          <a:prstGeom prst="rect">
            <a:avLst/>
          </a:prstGeom>
          <a:noFill/>
          <a:ln>
            <a:noFill/>
          </a:ln>
        </p:spPr>
      </p:pic>
      <p:pic>
        <p:nvPicPr>
          <p:cNvPr id="106" name="Google Shape;106;p4"/>
          <p:cNvPicPr preferRelativeResize="0"/>
          <p:nvPr/>
        </p:nvPicPr>
        <p:blipFill rotWithShape="1">
          <a:blip r:embed="rId9">
            <a:alphaModFix/>
          </a:blip>
          <a:srcRect b="0" l="0" r="0" t="0"/>
          <a:stretch/>
        </p:blipFill>
        <p:spPr>
          <a:xfrm>
            <a:off x="3828225" y="204383"/>
            <a:ext cx="1487550" cy="1114015"/>
          </a:xfrm>
          <a:prstGeom prst="rect">
            <a:avLst/>
          </a:prstGeom>
          <a:noFill/>
          <a:ln>
            <a:noFill/>
          </a:ln>
        </p:spPr>
      </p:pic>
      <p:pic>
        <p:nvPicPr>
          <p:cNvPr id="107" name="Google Shape;107;p4"/>
          <p:cNvPicPr preferRelativeResize="0"/>
          <p:nvPr/>
        </p:nvPicPr>
        <p:blipFill rotWithShape="1">
          <a:blip r:embed="rId10">
            <a:alphaModFix/>
          </a:blip>
          <a:srcRect b="0" l="0" r="0" t="0"/>
          <a:stretch/>
        </p:blipFill>
        <p:spPr>
          <a:xfrm>
            <a:off x="4400450" y="2859175"/>
            <a:ext cx="1547475" cy="1547475"/>
          </a:xfrm>
          <a:prstGeom prst="rect">
            <a:avLst/>
          </a:prstGeom>
          <a:noFill/>
          <a:ln>
            <a:noFill/>
          </a:ln>
        </p:spPr>
      </p:pic>
      <p:sp>
        <p:nvSpPr>
          <p:cNvPr id="108" name="Google Shape;108;p4"/>
          <p:cNvSpPr txBox="1"/>
          <p:nvPr/>
        </p:nvSpPr>
        <p:spPr>
          <a:xfrm>
            <a:off x="5124475" y="4571150"/>
            <a:ext cx="31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11"/>
              </a:rPr>
              <a:t>libraryhelpdesk@morling.edu.au</a:t>
            </a:r>
            <a:endParaRPr b="1"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type="title"/>
          </p:nvPr>
        </p:nvSpPr>
        <p:spPr>
          <a:xfrm>
            <a:off x="918550" y="1231575"/>
            <a:ext cx="55794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CAN’T the library help with?</a:t>
            </a:r>
            <a:endParaRPr/>
          </a:p>
        </p:txBody>
      </p:sp>
      <p:pic>
        <p:nvPicPr>
          <p:cNvPr id="114" name="Google Shape;114;p5"/>
          <p:cNvPicPr preferRelativeResize="0"/>
          <p:nvPr/>
        </p:nvPicPr>
        <p:blipFill rotWithShape="1">
          <a:blip r:embed="rId3">
            <a:alphaModFix/>
          </a:blip>
          <a:srcRect b="0" l="0" r="9485" t="0"/>
          <a:stretch/>
        </p:blipFill>
        <p:spPr>
          <a:xfrm>
            <a:off x="5121250" y="2571750"/>
            <a:ext cx="3108326" cy="2161474"/>
          </a:xfrm>
          <a:prstGeom prst="rect">
            <a:avLst/>
          </a:prstGeom>
          <a:noFill/>
          <a:ln>
            <a:noFill/>
          </a:ln>
          <a:effectLst>
            <a:outerShdw blurRad="57150" rotWithShape="0" algn="bl" dir="5400000" dist="19050">
              <a:srgbClr val="000000">
                <a:alpha val="49411"/>
              </a:srgbClr>
            </a:outerShdw>
          </a:effectLst>
        </p:spPr>
      </p:pic>
      <p:pic>
        <p:nvPicPr>
          <p:cNvPr id="115" name="Google Shape;115;p5"/>
          <p:cNvPicPr preferRelativeResize="0"/>
          <p:nvPr/>
        </p:nvPicPr>
        <p:blipFill rotWithShape="1">
          <a:blip r:embed="rId4">
            <a:alphaModFix/>
          </a:blip>
          <a:srcRect b="0" l="0" r="0" t="0"/>
          <a:stretch/>
        </p:blipFill>
        <p:spPr>
          <a:xfrm>
            <a:off x="422706" y="2301450"/>
            <a:ext cx="3207869" cy="2161480"/>
          </a:xfrm>
          <a:prstGeom prst="rect">
            <a:avLst/>
          </a:prstGeom>
          <a:noFill/>
          <a:ln>
            <a:noFill/>
          </a:ln>
          <a:effectLst>
            <a:outerShdw blurRad="57150" rotWithShape="0" algn="bl" dir="5400000" dist="19050">
              <a:srgbClr val="000000">
                <a:alpha val="49411"/>
              </a:srgbClr>
            </a:outerShdw>
          </a:effectLst>
        </p:spPr>
      </p:pic>
      <p:pic>
        <p:nvPicPr>
          <p:cNvPr id="116" name="Google Shape;116;p5"/>
          <p:cNvPicPr preferRelativeResize="0"/>
          <p:nvPr/>
        </p:nvPicPr>
        <p:blipFill rotWithShape="1">
          <a:blip r:embed="rId5">
            <a:alphaModFix/>
          </a:blip>
          <a:srcRect b="0" l="0" r="0" t="0"/>
          <a:stretch/>
        </p:blipFill>
        <p:spPr>
          <a:xfrm>
            <a:off x="6309325" y="291900"/>
            <a:ext cx="2470600" cy="1647075"/>
          </a:xfrm>
          <a:prstGeom prst="rect">
            <a:avLst/>
          </a:prstGeom>
          <a:noFill/>
          <a:ln>
            <a:noFill/>
          </a:ln>
        </p:spPr>
      </p:pic>
      <p:sp>
        <p:nvSpPr>
          <p:cNvPr id="117" name="Google Shape;117;p5"/>
          <p:cNvSpPr txBox="1"/>
          <p:nvPr/>
        </p:nvSpPr>
        <p:spPr>
          <a:xfrm>
            <a:off x="796300" y="4582825"/>
            <a:ext cx="360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6"/>
              </a:rPr>
              <a:t>academictutor@morling.edu.au</a:t>
            </a:r>
            <a:endParaRPr b="1"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Library on Moodle</a:t>
            </a:r>
            <a:endParaRPr/>
          </a:p>
        </p:txBody>
      </p:sp>
      <p:sp>
        <p:nvSpPr>
          <p:cNvPr id="123" name="Google Shape;123;p6"/>
          <p:cNvSpPr txBox="1"/>
          <p:nvPr/>
        </p:nvSpPr>
        <p:spPr>
          <a:xfrm>
            <a:off x="5563782" y="275505"/>
            <a:ext cx="28748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Arial"/>
                <a:ea typeface="Arial"/>
                <a:cs typeface="Arial"/>
                <a:sym typeface="Arial"/>
                <a:hlinkClick r:id="rId3">
                  <a:extLst>
                    <a:ext uri="{A12FA001-AC4F-418D-AE19-62706E023703}">
                      <ahyp:hlinkClr val="tx"/>
                    </a:ext>
                  </a:extLst>
                </a:hlinkClick>
              </a:rPr>
              <a:t>https://www.morlingonline.edu.au/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p6"/>
          <p:cNvPicPr preferRelativeResize="0"/>
          <p:nvPr/>
        </p:nvPicPr>
        <p:blipFill rotWithShape="1">
          <a:blip r:embed="rId4">
            <a:alphaModFix/>
          </a:blip>
          <a:srcRect b="0" l="0" r="0" t="0"/>
          <a:stretch/>
        </p:blipFill>
        <p:spPr>
          <a:xfrm>
            <a:off x="1717067" y="968245"/>
            <a:ext cx="5873195" cy="3899750"/>
          </a:xfrm>
          <a:prstGeom prst="rect">
            <a:avLst/>
          </a:prstGeom>
          <a:noFill/>
          <a:ln>
            <a:noFill/>
          </a:ln>
        </p:spPr>
      </p:pic>
      <p:sp>
        <p:nvSpPr>
          <p:cNvPr id="125" name="Google Shape;125;p6"/>
          <p:cNvSpPr/>
          <p:nvPr/>
        </p:nvSpPr>
        <p:spPr>
          <a:xfrm>
            <a:off x="6143392" y="1614498"/>
            <a:ext cx="671945" cy="307964"/>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311150" y="444500"/>
            <a:ext cx="8521700" cy="708025"/>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Library Website</a:t>
            </a:r>
            <a:endParaRPr/>
          </a:p>
        </p:txBody>
      </p:sp>
      <p:sp>
        <p:nvSpPr>
          <p:cNvPr id="131" name="Google Shape;131;p7"/>
          <p:cNvSpPr txBox="1"/>
          <p:nvPr/>
        </p:nvSpPr>
        <p:spPr>
          <a:xfrm>
            <a:off x="5563782" y="275505"/>
            <a:ext cx="28748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Arial"/>
                <a:ea typeface="Arial"/>
                <a:cs typeface="Arial"/>
                <a:sym typeface="Arial"/>
                <a:hlinkClick r:id="rId3">
                  <a:extLst>
                    <a:ext uri="{A12FA001-AC4F-418D-AE19-62706E023703}">
                      <ahyp:hlinkClr val="tx"/>
                    </a:ext>
                  </a:extLst>
                </a:hlinkClick>
              </a:rPr>
              <a:t>https://www.morling.edu.au/library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7"/>
          <p:cNvPicPr preferRelativeResize="0"/>
          <p:nvPr/>
        </p:nvPicPr>
        <p:blipFill rotWithShape="1">
          <a:blip r:embed="rId4">
            <a:alphaModFix/>
          </a:blip>
          <a:srcRect b="0" l="0" r="0" t="0"/>
          <a:stretch/>
        </p:blipFill>
        <p:spPr>
          <a:xfrm>
            <a:off x="1250157" y="1033738"/>
            <a:ext cx="6923752" cy="41597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b="0" l="0" r="0" t="0"/>
          <a:stretch/>
        </p:blipFill>
        <p:spPr>
          <a:xfrm>
            <a:off x="588818" y="590543"/>
            <a:ext cx="8484326" cy="4416793"/>
          </a:xfrm>
          <a:prstGeom prst="rect">
            <a:avLst/>
          </a:prstGeom>
          <a:noFill/>
          <a:ln>
            <a:noFill/>
          </a:ln>
        </p:spPr>
      </p:pic>
      <p:sp>
        <p:nvSpPr>
          <p:cNvPr id="138" name="Google Shape;138;p8"/>
          <p:cNvSpPr txBox="1"/>
          <p:nvPr>
            <p:ph type="title"/>
          </p:nvPr>
        </p:nvSpPr>
        <p:spPr>
          <a:xfrm>
            <a:off x="311700" y="707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Library catalogue: Home</a:t>
            </a:r>
            <a:endParaRPr/>
          </a:p>
        </p:txBody>
      </p:sp>
      <p:sp>
        <p:nvSpPr>
          <p:cNvPr id="139" name="Google Shape;139;p8"/>
          <p:cNvSpPr txBox="1"/>
          <p:nvPr/>
        </p:nvSpPr>
        <p:spPr>
          <a:xfrm>
            <a:off x="5817459" y="70725"/>
            <a:ext cx="1862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Basic and advanced search options</a:t>
            </a:r>
            <a:endParaRPr b="0" i="0" sz="1400" u="none" cap="none" strike="noStrike">
              <a:solidFill>
                <a:srgbClr val="000000"/>
              </a:solidFill>
              <a:latin typeface="Open Sans"/>
              <a:ea typeface="Open Sans"/>
              <a:cs typeface="Open Sans"/>
              <a:sym typeface="Open Sans"/>
            </a:endParaRPr>
          </a:p>
        </p:txBody>
      </p:sp>
      <p:sp>
        <p:nvSpPr>
          <p:cNvPr id="140" name="Google Shape;140;p8"/>
          <p:cNvSpPr/>
          <p:nvPr/>
        </p:nvSpPr>
        <p:spPr>
          <a:xfrm rot="-9588715">
            <a:off x="3211739" y="4688378"/>
            <a:ext cx="920133" cy="305744"/>
          </a:xfrm>
          <a:prstGeom prst="rightArrow">
            <a:avLst>
              <a:gd fmla="val 36756"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8"/>
          <p:cNvSpPr txBox="1"/>
          <p:nvPr/>
        </p:nvSpPr>
        <p:spPr>
          <a:xfrm>
            <a:off x="8008317" y="2368067"/>
            <a:ext cx="1341945" cy="86174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sng" cap="none" strike="noStrike">
                <a:solidFill>
                  <a:srgbClr val="000000"/>
                </a:solidFill>
                <a:latin typeface="Open Sans"/>
                <a:ea typeface="Open Sans"/>
                <a:cs typeface="Open Sans"/>
                <a:sym typeface="Open Sans"/>
              </a:rPr>
              <a:t>Borrowing</a:t>
            </a:r>
            <a:r>
              <a:rPr b="1" i="0" lang="en" sz="1100" u="none" cap="none" strike="noStrike">
                <a:solidFill>
                  <a:srgbClr val="000000"/>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20 books</a:t>
            </a:r>
            <a:endParaRPr b="1"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4 weeks</a:t>
            </a:r>
            <a:endParaRPr b="1"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4 renewals</a:t>
            </a:r>
            <a:endParaRPr b="1" i="0" sz="1400" u="none" cap="none" strike="noStrike">
              <a:solidFill>
                <a:srgbClr val="000000"/>
              </a:solidFill>
              <a:latin typeface="Open Sans"/>
              <a:ea typeface="Open Sans"/>
              <a:cs typeface="Open Sans"/>
              <a:sym typeface="Open Sans"/>
            </a:endParaRPr>
          </a:p>
        </p:txBody>
      </p:sp>
      <p:sp>
        <p:nvSpPr>
          <p:cNvPr id="142" name="Google Shape;142;p8"/>
          <p:cNvSpPr/>
          <p:nvPr/>
        </p:nvSpPr>
        <p:spPr>
          <a:xfrm rot="9329420">
            <a:off x="6356035" y="811853"/>
            <a:ext cx="785232" cy="16754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8"/>
          <p:cNvSpPr/>
          <p:nvPr/>
        </p:nvSpPr>
        <p:spPr>
          <a:xfrm>
            <a:off x="5713950" y="1068472"/>
            <a:ext cx="843600" cy="339600"/>
          </a:xfrm>
          <a:prstGeom prst="ellipse">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8"/>
          <p:cNvSpPr txBox="1"/>
          <p:nvPr/>
        </p:nvSpPr>
        <p:spPr>
          <a:xfrm>
            <a:off x="5486399" y="1584939"/>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B050"/>
                </a:solidFill>
                <a:latin typeface="Arial"/>
                <a:ea typeface="Arial"/>
                <a:cs typeface="Arial"/>
                <a:sym typeface="Arial"/>
                <a:hlinkClick r:id="rId4">
                  <a:extLst>
                    <a:ext uri="{A12FA001-AC4F-418D-AE19-62706E023703}">
                      <ahyp:hlinkClr val="tx"/>
                    </a:ext>
                  </a:extLst>
                </a:hlinkClick>
              </a:rPr>
              <a:t>https://morling.softlinkhosting.com.au/liberty</a:t>
            </a:r>
            <a:endParaRPr b="0" i="0" sz="14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B050"/>
              </a:solidFill>
              <a:latin typeface="Arial"/>
              <a:ea typeface="Arial"/>
              <a:cs typeface="Arial"/>
              <a:sym typeface="Arial"/>
            </a:endParaRPr>
          </a:p>
        </p:txBody>
      </p:sp>
      <p:sp>
        <p:nvSpPr>
          <p:cNvPr id="145" name="Google Shape;145;p8"/>
          <p:cNvSpPr/>
          <p:nvPr/>
        </p:nvSpPr>
        <p:spPr>
          <a:xfrm rot="-1859318">
            <a:off x="8254491" y="953309"/>
            <a:ext cx="657750" cy="23032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3bcc5d26bb1_0_70" title="OPAC Orientation Screenshot 2025-07-28 152529.png"/>
          <p:cNvPicPr preferRelativeResize="0"/>
          <p:nvPr/>
        </p:nvPicPr>
        <p:blipFill rotWithShape="1">
          <a:blip r:embed="rId3">
            <a:alphaModFix/>
          </a:blip>
          <a:srcRect b="1596" l="0" r="0" t="1596"/>
          <a:stretch/>
        </p:blipFill>
        <p:spPr>
          <a:xfrm>
            <a:off x="443575" y="602641"/>
            <a:ext cx="8520601" cy="4435659"/>
          </a:xfrm>
          <a:prstGeom prst="rect">
            <a:avLst/>
          </a:prstGeom>
          <a:noFill/>
          <a:ln>
            <a:noFill/>
          </a:ln>
        </p:spPr>
      </p:pic>
      <p:sp>
        <p:nvSpPr>
          <p:cNvPr id="151" name="Google Shape;151;g3bcc5d26bb1_0_70"/>
          <p:cNvSpPr txBox="1"/>
          <p:nvPr>
            <p:ph type="title"/>
          </p:nvPr>
        </p:nvSpPr>
        <p:spPr>
          <a:xfrm>
            <a:off x="311700" y="707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Library catalogue: Home</a:t>
            </a:r>
            <a:endParaRPr/>
          </a:p>
        </p:txBody>
      </p:sp>
      <p:sp>
        <p:nvSpPr>
          <p:cNvPr id="152" name="Google Shape;152;g3bcc5d26bb1_0_70"/>
          <p:cNvSpPr txBox="1"/>
          <p:nvPr/>
        </p:nvSpPr>
        <p:spPr>
          <a:xfrm>
            <a:off x="5814109" y="116625"/>
            <a:ext cx="1862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53" name="Google Shape;153;g3bcc5d26bb1_0_70"/>
          <p:cNvSpPr/>
          <p:nvPr/>
        </p:nvSpPr>
        <p:spPr>
          <a:xfrm rot="-9589331">
            <a:off x="3211714" y="4688298"/>
            <a:ext cx="920174" cy="305905"/>
          </a:xfrm>
          <a:prstGeom prst="rightArrow">
            <a:avLst>
              <a:gd fmla="val 36756"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bcc5d26bb1_0_70"/>
          <p:cNvSpPr txBox="1"/>
          <p:nvPr/>
        </p:nvSpPr>
        <p:spPr>
          <a:xfrm>
            <a:off x="765167" y="3748017"/>
            <a:ext cx="134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sng" cap="none" strike="noStrike">
                <a:solidFill>
                  <a:srgbClr val="000000"/>
                </a:solidFill>
                <a:latin typeface="Open Sans"/>
                <a:ea typeface="Open Sans"/>
                <a:cs typeface="Open Sans"/>
                <a:sym typeface="Open Sans"/>
              </a:rPr>
              <a:t>Borrowing</a:t>
            </a:r>
            <a:r>
              <a:rPr b="1" i="0" lang="en" sz="1100" u="none" cap="none" strike="noStrike">
                <a:solidFill>
                  <a:srgbClr val="000000"/>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20 books</a:t>
            </a:r>
            <a:endParaRPr b="1"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4 weeks</a:t>
            </a:r>
            <a:endParaRPr b="1"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Open Sans"/>
                <a:ea typeface="Open Sans"/>
                <a:cs typeface="Open Sans"/>
                <a:sym typeface="Open Sans"/>
              </a:rPr>
              <a:t>4 renewals</a:t>
            </a:r>
            <a:endParaRPr b="1" i="0" sz="1400" u="none" cap="none" strike="noStrike">
              <a:solidFill>
                <a:srgbClr val="000000"/>
              </a:solidFill>
              <a:latin typeface="Open Sans"/>
              <a:ea typeface="Open Sans"/>
              <a:cs typeface="Open Sans"/>
              <a:sym typeface="Open Sans"/>
            </a:endParaRPr>
          </a:p>
        </p:txBody>
      </p:sp>
      <p:sp>
        <p:nvSpPr>
          <p:cNvPr id="155" name="Google Shape;155;g3bcc5d26bb1_0_70"/>
          <p:cNvSpPr txBox="1"/>
          <p:nvPr/>
        </p:nvSpPr>
        <p:spPr>
          <a:xfrm>
            <a:off x="4459300" y="254925"/>
            <a:ext cx="4572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B050"/>
                </a:solidFill>
                <a:latin typeface="Arial"/>
                <a:ea typeface="Arial"/>
                <a:cs typeface="Arial"/>
                <a:sym typeface="Arial"/>
                <a:hlinkClick r:id="rId4">
                  <a:extLst>
                    <a:ext uri="{A12FA001-AC4F-418D-AE19-62706E023703}">
                      <ahyp:hlinkClr val="tx"/>
                    </a:ext>
                  </a:extLst>
                </a:hlinkClick>
              </a:rPr>
              <a:t>https://morling.softlinkhosting.com.au/liberty</a:t>
            </a:r>
            <a:endParaRPr b="0" i="0" sz="14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B05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999999"/>
      </a:dk1>
      <a:lt1>
        <a:srgbClr val="FFFFFF"/>
      </a:lt1>
      <a:dk2>
        <a:srgbClr val="695D46"/>
      </a:dk2>
      <a:lt2>
        <a:srgbClr val="FF9900"/>
      </a:lt2>
      <a:accent1>
        <a:srgbClr val="EF6C00"/>
      </a:accent1>
      <a:accent2>
        <a:srgbClr val="CE93D8"/>
      </a:accent2>
      <a:accent3>
        <a:srgbClr val="B7B7B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Liu</dc:creator>
</cp:coreProperties>
</file>