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77" r:id="rId5"/>
    <p:sldId id="259" r:id="rId6"/>
    <p:sldId id="260" r:id="rId7"/>
    <p:sldId id="261" r:id="rId8"/>
    <p:sldId id="262" r:id="rId9"/>
    <p:sldId id="278" r:id="rId10"/>
    <p:sldId id="279"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Lst>
  <p:sldSz cx="9144000" cy="5143500" type="screen16x9"/>
  <p:notesSz cx="6797675" cy="9926638"/>
  <p:embeddedFontLst>
    <p:embeddedFont>
      <p:font typeface="Open Sans" panose="020B0606030504020204" pitchFamily="34" charset="0"/>
      <p:regular r:id="rId26"/>
      <p:bold r:id="rId27"/>
      <p:italic r:id="rId28"/>
      <p:boldItalic r:id="rId29"/>
    </p:embeddedFont>
    <p:embeddedFont>
      <p:font typeface="PT Sans Narrow" panose="020B050602020302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iOExSLH7SVAa3vuUcv7owMtWK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D07274-9680-468A-B2B2-0200B0AC5EDF}">
  <a:tblStyle styleId="{FBD07274-9680-468A-B2B2-0200B0AC5ED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Hi, I’m Michelle, and I work in the Library on level 2.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did you last use an academic library? What did you use it for?</a:t>
            </a:r>
            <a:endParaRPr/>
          </a:p>
          <a:p>
            <a:pPr marL="0" lvl="0" indent="0" algn="l" rtl="0">
              <a:lnSpc>
                <a:spcPct val="100000"/>
              </a:lnSpc>
              <a:spcBef>
                <a:spcPts val="0"/>
              </a:spcBef>
              <a:spcAft>
                <a:spcPts val="0"/>
              </a:spcAft>
              <a:buSzPts val="1100"/>
              <a:buNone/>
            </a:pPr>
            <a:r>
              <a:rPr lang="en"/>
              <a:t>We can help in lots of ways - finding books (including posting them to distance students), keeping up to date with research, accessing paid resources, printing, search strategies, study spaces, and the whole research process.</a:t>
            </a:r>
            <a:endParaRPr/>
          </a:p>
          <a:p>
            <a:pPr marL="0" lvl="0" indent="0" algn="l" rtl="0">
              <a:lnSpc>
                <a:spcPct val="100000"/>
              </a:lnSpc>
              <a:spcBef>
                <a:spcPts val="0"/>
              </a:spcBef>
              <a:spcAft>
                <a:spcPts val="0"/>
              </a:spcAft>
              <a:buSzPts val="1100"/>
              <a:buNone/>
            </a:pPr>
            <a:r>
              <a:rPr lang="en"/>
              <a:t>The library also has reference and not for loan collections that are only available on campus. This is where we have your textbooks, encyclopedias, dictionaries and some commentaries - important books to use!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can help with lots of things - but a few things we DON’T do include writing and editing essays, and knowing all your marking criteria and lecturers’ expectations.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000" b="0" i="0" u="none" strike="noStrike">
                <a:solidFill>
                  <a:srgbClr val="000000"/>
                </a:solidFill>
                <a:latin typeface="Arial"/>
                <a:ea typeface="Arial"/>
                <a:cs typeface="Arial"/>
                <a:sym typeface="Arial"/>
              </a:rPr>
              <a:t>This is the homepage of the library catalogue. On the Top middle is the search bar - and notice that there are options for both basic and advanced searching, to use some of the search techniques we’ll be learning. Top right is the login button. The circles in the middle is all about online resources for each of the departments at Morling. This is where the links to our journal databases and eBook collections are.</a:t>
            </a:r>
            <a:endParaRPr sz="1000" b="0"/>
          </a:p>
          <a:p>
            <a:pPr marL="158750" lvl="0" indent="0" algn="l" rtl="0">
              <a:lnSpc>
                <a:spcPct val="100000"/>
              </a:lnSpc>
              <a:spcBef>
                <a:spcPts val="0"/>
              </a:spcBef>
              <a:spcAft>
                <a:spcPts val="0"/>
              </a:spcAft>
              <a:buSzPts val="1100"/>
              <a:buNone/>
            </a:pPr>
            <a:br>
              <a:rPr lang="en" sz="1000"/>
            </a:b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get to searching the databases, it’s helpful to know how to access the resources. These are our primary eResource platforms. There are quite a few of them, and they have different login systems. As you can see, OpenAthens is the main login system for our online resources, and the library creates an account for you. BUT, you will still need to use Perlego and Wheelers, so remember to register for them!</a:t>
            </a:r>
            <a:endParaRPr/>
          </a:p>
          <a:p>
            <a:pPr marL="0" lvl="0" indent="0" algn="l" rtl="0">
              <a:lnSpc>
                <a:spcPct val="100000"/>
              </a:lnSpc>
              <a:spcBef>
                <a:spcPts val="0"/>
              </a:spcBef>
              <a:spcAft>
                <a:spcPts val="0"/>
              </a:spcAft>
              <a:buSzPts val="1100"/>
              <a:buNone/>
            </a:pPr>
            <a:r>
              <a:rPr lang="en"/>
              <a:t>Each platform has its own quirks and features. For me, something that stands out between ProQuest and EBSCO is that when you search on EBSCO, you can search for eBooks and journal articles on the same platform. When you’re using ProQuest, you need to search for journals on one platform, and eBooks on another platform.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3"/>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3"/>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3"/>
          <p:cNvGrpSpPr/>
          <p:nvPr/>
        </p:nvGrpSpPr>
        <p:grpSpPr>
          <a:xfrm>
            <a:off x="1004144" y="1022025"/>
            <a:ext cx="7136668" cy="152400"/>
            <a:chOff x="1346429" y="1011300"/>
            <a:chExt cx="6452100" cy="152400"/>
          </a:xfrm>
        </p:grpSpPr>
        <p:cxnSp>
          <p:nvCxnSpPr>
            <p:cNvPr id="13" name="Google Shape;13;p23"/>
            <p:cNvCxnSpPr/>
            <p:nvPr/>
          </p:nvCxnSpPr>
          <p:spPr>
            <a:xfrm rot="10800000">
              <a:off x="1346429" y="1011300"/>
              <a:ext cx="6452100" cy="0"/>
            </a:xfrm>
            <a:prstGeom prst="straightConnector1">
              <a:avLst/>
            </a:prstGeom>
            <a:noFill/>
            <a:ln w="76200" cap="flat" cmpd="sng">
              <a:solidFill>
                <a:srgbClr val="999999"/>
              </a:solidFill>
              <a:prstDash val="solid"/>
              <a:round/>
              <a:headEnd type="none" w="sm" len="sm"/>
              <a:tailEnd type="none" w="sm" len="sm"/>
            </a:ln>
          </p:spPr>
        </p:cxnSp>
        <p:cxnSp>
          <p:nvCxnSpPr>
            <p:cNvPr id="14" name="Google Shape;14;p23"/>
            <p:cNvCxnSpPr/>
            <p:nvPr/>
          </p:nvCxnSpPr>
          <p:spPr>
            <a:xfrm rot="10800000">
              <a:off x="1346429" y="1163700"/>
              <a:ext cx="6452100" cy="0"/>
            </a:xfrm>
            <a:prstGeom prst="straightConnector1">
              <a:avLst/>
            </a:prstGeom>
            <a:noFill/>
            <a:ln w="9525" cap="flat" cmpd="sng">
              <a:solidFill>
                <a:srgbClr val="999999"/>
              </a:solidFill>
              <a:prstDash val="solid"/>
              <a:round/>
              <a:headEnd type="none" w="sm" len="sm"/>
              <a:tailEnd type="none" w="sm" len="sm"/>
            </a:ln>
          </p:spPr>
        </p:cxnSp>
      </p:grpSp>
      <p:grpSp>
        <p:nvGrpSpPr>
          <p:cNvPr id="15" name="Google Shape;15;p23"/>
          <p:cNvGrpSpPr/>
          <p:nvPr/>
        </p:nvGrpSpPr>
        <p:grpSpPr>
          <a:xfrm>
            <a:off x="1004151" y="3969100"/>
            <a:ext cx="7136668" cy="152400"/>
            <a:chOff x="1346435" y="3969088"/>
            <a:chExt cx="6452100" cy="152400"/>
          </a:xfrm>
        </p:grpSpPr>
        <p:cxnSp>
          <p:nvCxnSpPr>
            <p:cNvPr id="16" name="Google Shape;16;p23"/>
            <p:cNvCxnSpPr/>
            <p:nvPr/>
          </p:nvCxnSpPr>
          <p:spPr>
            <a:xfrm>
              <a:off x="1346435" y="4121488"/>
              <a:ext cx="6452100" cy="0"/>
            </a:xfrm>
            <a:prstGeom prst="straightConnector1">
              <a:avLst/>
            </a:prstGeom>
            <a:noFill/>
            <a:ln w="76200" cap="flat" cmpd="sng">
              <a:solidFill>
                <a:srgbClr val="999999"/>
              </a:solidFill>
              <a:prstDash val="solid"/>
              <a:round/>
              <a:headEnd type="none" w="sm" len="sm"/>
              <a:tailEnd type="none" w="sm" len="sm"/>
            </a:ln>
          </p:spPr>
        </p:cxnSp>
        <p:cxnSp>
          <p:nvCxnSpPr>
            <p:cNvPr id="17" name="Google Shape;17;p23"/>
            <p:cNvCxnSpPr/>
            <p:nvPr/>
          </p:nvCxnSpPr>
          <p:spPr>
            <a:xfrm>
              <a:off x="1346435" y="3969088"/>
              <a:ext cx="6452100" cy="0"/>
            </a:xfrm>
            <a:prstGeom prst="straightConnector1">
              <a:avLst/>
            </a:prstGeom>
            <a:noFill/>
            <a:ln w="9525" cap="flat" cmpd="sng">
              <a:solidFill>
                <a:srgbClr val="999999"/>
              </a:solidFill>
              <a:prstDash val="solid"/>
              <a:round/>
              <a:headEnd type="none" w="sm" len="sm"/>
              <a:tailEnd type="none" w="sm" len="sm"/>
            </a:ln>
          </p:spPr>
        </p:cxnSp>
      </p:grpSp>
      <p:sp>
        <p:nvSpPr>
          <p:cNvPr id="18" name="Google Shape;18;p23"/>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3"/>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32"/>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9" name="Google Shape;5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2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4" name="Google Shape;24;p2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8" name="Google Shape;2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1" name="Google Shape;31;p26"/>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26"/>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27"/>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7"/>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37" name="Google Shape;37;p27"/>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8" name="Google Shape;3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8"/>
          <p:cNvSpPr/>
          <p:nvPr/>
        </p:nvSpPr>
        <p:spPr>
          <a:xfrm>
            <a:off x="-50" y="2571900"/>
            <a:ext cx="9144000" cy="25716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8"/>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42" name="Google Shape;4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7"/>
        <p:cNvGrpSpPr/>
        <p:nvPr/>
      </p:nvGrpSpPr>
      <p:grpSpPr>
        <a:xfrm>
          <a:off x="0" y="0"/>
          <a:ext cx="0" cy="0"/>
          <a:chOff x="0" y="0"/>
          <a:chExt cx="0" cy="0"/>
        </a:xfrm>
      </p:grpSpPr>
      <p:sp>
        <p:nvSpPr>
          <p:cNvPr id="48" name="Google Shape;48;p30"/>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9" name="Google Shape;4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3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3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3" name="Google Shape;53;p31"/>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31"/>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3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6" name="Google Shape;5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22"/>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morling.softlinkhosting.com.au/libert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hyperlink" Target="https://www.freepik.com/premium-photo/notebook-with-text-we-are-here-help-white-sheet-lies-brown-wooden-table-with-colored-pens-business-concept_12235301.htm#fromView=search&amp;page=2&amp;position=22&amp;uuid=587fc453-9389-464e-806d-81fcaef74589&amp;query=We+are+here+to+help"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modern-welcome-lettering-concept_2944372.htm#fromView=search&amp;page=3&amp;position=16&amp;uuid=ef900dc8-6d93-4dd6-a72f-2a4f7c248b3b&amp;query=welcome+animation"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reepik.com/premium-ai-image/woman-writing-library-with-piece-paper-generative-ai_292018106.htm#fromView=search&amp;page=1&amp;position=33&amp;uuid=94771e78-7418-4365-ab1a-0c52d85500f4&amp;query=library+open+hours" TargetMode="External"/><Relationship Id="rId5" Type="http://schemas.openxmlformats.org/officeDocument/2006/relationships/hyperlink" Target="https://www.morling.edu.au/library"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libraryhelpdesk@morling.edu.a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hyperlink" Target="mailto:libraryhelpdesk@morling.edu.au" TargetMode="Externa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mailto:academictutor@morling.edu.au"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www.morlingonline.edu.a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morling.edu.au/librar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1004150" y="12183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en"/>
              <a:t>Library Orientation</a:t>
            </a:r>
            <a:endParaRPr/>
          </a:p>
        </p:txBody>
      </p:sp>
      <p:sp>
        <p:nvSpPr>
          <p:cNvPr id="67" name="Google Shape;67;p1"/>
          <p:cNvSpPr txBox="1">
            <a:spLocks noGrp="1"/>
          </p:cNvSpPr>
          <p:nvPr>
            <p:ph type="subTitle" idx="1"/>
          </p:nvPr>
        </p:nvSpPr>
        <p:spPr>
          <a:xfrm>
            <a:off x="2137225" y="2164239"/>
            <a:ext cx="48705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a:t>Finding Your Way Around</a:t>
            </a:r>
            <a:endParaRPr/>
          </a:p>
        </p:txBody>
      </p:sp>
      <p:sp>
        <p:nvSpPr>
          <p:cNvPr id="68" name="Google Shape;68;p1"/>
          <p:cNvSpPr txBox="1"/>
          <p:nvPr/>
        </p:nvSpPr>
        <p:spPr>
          <a:xfrm>
            <a:off x="4951100" y="4774200"/>
            <a:ext cx="3892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Open Sans"/>
                <a:ea typeface="Open Sans"/>
                <a:cs typeface="Open Sans"/>
                <a:sym typeface="Open Sans"/>
              </a:rPr>
              <a:t>Schulz, C. (1960, April 7). </a:t>
            </a:r>
            <a:r>
              <a:rPr lang="en" sz="1200" b="0" i="1" u="none" strike="noStrike" cap="none">
                <a:solidFill>
                  <a:srgbClr val="000000"/>
                </a:solidFill>
                <a:latin typeface="Open Sans"/>
                <a:ea typeface="Open Sans"/>
                <a:cs typeface="Open Sans"/>
                <a:sym typeface="Open Sans"/>
              </a:rPr>
              <a:t>Peanuts [daily strip]</a:t>
            </a:r>
            <a:r>
              <a:rPr lang="en" sz="1200" b="0" i="0" u="none" strike="noStrike" cap="none">
                <a:solidFill>
                  <a:srgbClr val="000000"/>
                </a:solidFill>
                <a:latin typeface="Open Sans"/>
                <a:ea typeface="Open Sans"/>
                <a:cs typeface="Open Sans"/>
                <a:sym typeface="Open Sans"/>
              </a:rPr>
              <a:t>. </a:t>
            </a:r>
            <a:endParaRPr sz="1200" b="0" i="0" u="none" strike="noStrike" cap="none">
              <a:solidFill>
                <a:srgbClr val="000000"/>
              </a:solidFill>
              <a:latin typeface="Open Sans"/>
              <a:ea typeface="Open Sans"/>
              <a:cs typeface="Open Sans"/>
              <a:sym typeface="Open Sans"/>
            </a:endParaRPr>
          </a:p>
        </p:txBody>
      </p:sp>
      <p:pic>
        <p:nvPicPr>
          <p:cNvPr id="69" name="Google Shape;69;p1"/>
          <p:cNvPicPr preferRelativeResize="0"/>
          <p:nvPr/>
        </p:nvPicPr>
        <p:blipFill rotWithShape="1">
          <a:blip r:embed="rId3">
            <a:alphaModFix/>
          </a:blip>
          <a:srcRect/>
          <a:stretch/>
        </p:blipFill>
        <p:spPr>
          <a:xfrm>
            <a:off x="500" y="2796262"/>
            <a:ext cx="9144003" cy="1977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95EC-C7DA-BD14-A323-C72D61EA24E6}"/>
              </a:ext>
            </a:extLst>
          </p:cNvPr>
          <p:cNvSpPr>
            <a:spLocks noGrp="1"/>
          </p:cNvSpPr>
          <p:nvPr>
            <p:ph type="title"/>
          </p:nvPr>
        </p:nvSpPr>
        <p:spPr>
          <a:xfrm>
            <a:off x="93491" y="0"/>
            <a:ext cx="8520600" cy="1176670"/>
          </a:xfrm>
        </p:spPr>
        <p:txBody>
          <a:bodyPr>
            <a:normAutofit/>
          </a:bodyPr>
          <a:lstStyle/>
          <a:p>
            <a:r>
              <a:rPr lang="en-AU" dirty="0"/>
              <a:t>Library Floorplan - Perth</a:t>
            </a:r>
          </a:p>
        </p:txBody>
      </p:sp>
      <p:pic>
        <p:nvPicPr>
          <p:cNvPr id="4" name="Picture 3">
            <a:extLst>
              <a:ext uri="{FF2B5EF4-FFF2-40B4-BE49-F238E27FC236}">
                <a16:creationId xmlns:a16="http://schemas.microsoft.com/office/drawing/2014/main" id="{EADCE1A0-DFDD-B164-5A5F-A5D7D6DBDE04}"/>
              </a:ext>
            </a:extLst>
          </p:cNvPr>
          <p:cNvPicPr>
            <a:picLocks noChangeAspect="1"/>
          </p:cNvPicPr>
          <p:nvPr/>
        </p:nvPicPr>
        <p:blipFill>
          <a:blip r:embed="rId2"/>
          <a:srcRect l="328" t="14490" r="-328" b="-14490"/>
          <a:stretch>
            <a:fillRect/>
          </a:stretch>
        </p:blipFill>
        <p:spPr>
          <a:xfrm>
            <a:off x="529909" y="700946"/>
            <a:ext cx="7888687" cy="5115873"/>
          </a:xfrm>
          <a:prstGeom prst="rect">
            <a:avLst/>
          </a:prstGeom>
        </p:spPr>
      </p:pic>
    </p:spTree>
    <p:extLst>
      <p:ext uri="{BB962C8B-B14F-4D97-AF65-F5344CB8AC3E}">
        <p14:creationId xmlns:p14="http://schemas.microsoft.com/office/powerpoint/2010/main" val="33078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a:stretch/>
        </p:blipFill>
        <p:spPr>
          <a:xfrm>
            <a:off x="588818" y="590543"/>
            <a:ext cx="8484326" cy="4416793"/>
          </a:xfrm>
          <a:prstGeom prst="rect">
            <a:avLst/>
          </a:prstGeom>
          <a:noFill/>
          <a:ln>
            <a:noFill/>
          </a:ln>
        </p:spPr>
      </p:pic>
      <p:sp>
        <p:nvSpPr>
          <p:cNvPr id="138" name="Google Shape;138;p8"/>
          <p:cNvSpPr txBox="1">
            <a:spLocks noGrp="1"/>
          </p:cNvSpPr>
          <p:nvPr>
            <p:ph type="title"/>
          </p:nvPr>
        </p:nvSpPr>
        <p:spPr>
          <a:xfrm>
            <a:off x="311700" y="707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Library catalogue: Home</a:t>
            </a:r>
            <a:endParaRPr/>
          </a:p>
        </p:txBody>
      </p:sp>
      <p:sp>
        <p:nvSpPr>
          <p:cNvPr id="139" name="Google Shape;139;p8"/>
          <p:cNvSpPr txBox="1"/>
          <p:nvPr/>
        </p:nvSpPr>
        <p:spPr>
          <a:xfrm>
            <a:off x="5814109" y="116625"/>
            <a:ext cx="1862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Basic and advanced search options</a:t>
            </a:r>
            <a:endParaRPr sz="1400" b="0" i="0" u="none" strike="noStrike" cap="none">
              <a:solidFill>
                <a:srgbClr val="000000"/>
              </a:solidFill>
              <a:latin typeface="Open Sans"/>
              <a:ea typeface="Open Sans"/>
              <a:cs typeface="Open Sans"/>
              <a:sym typeface="Open Sans"/>
            </a:endParaRPr>
          </a:p>
        </p:txBody>
      </p:sp>
      <p:sp>
        <p:nvSpPr>
          <p:cNvPr id="140" name="Google Shape;140;p8"/>
          <p:cNvSpPr/>
          <p:nvPr/>
        </p:nvSpPr>
        <p:spPr>
          <a:xfrm rot="-9588715">
            <a:off x="3211739" y="4688378"/>
            <a:ext cx="920133" cy="305744"/>
          </a:xfrm>
          <a:prstGeom prst="rightArrow">
            <a:avLst>
              <a:gd name="adj1" fmla="val 36756"/>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8"/>
          <p:cNvSpPr txBox="1"/>
          <p:nvPr/>
        </p:nvSpPr>
        <p:spPr>
          <a:xfrm>
            <a:off x="8008317" y="2368067"/>
            <a:ext cx="1341945"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rgbClr val="000000"/>
                </a:solidFill>
                <a:latin typeface="Open Sans"/>
                <a:ea typeface="Open Sans"/>
                <a:cs typeface="Open Sans"/>
                <a:sym typeface="Open Sans"/>
              </a:rPr>
              <a:t>Borrowing</a:t>
            </a:r>
            <a:r>
              <a:rPr lang="en" sz="1100" b="1" i="0" u="none" strike="noStrike" cap="none">
                <a:solidFill>
                  <a:srgbClr val="000000"/>
                </a:solidFill>
                <a:latin typeface="Open Sans"/>
                <a:ea typeface="Open Sans"/>
                <a:cs typeface="Open Sans"/>
                <a:sym typeface="Open Sans"/>
              </a:rPr>
              <a:t>:</a:t>
            </a:r>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Open Sans"/>
                <a:ea typeface="Open Sans"/>
                <a:cs typeface="Open Sans"/>
                <a:sym typeface="Open Sans"/>
              </a:rPr>
              <a:t>20 books</a:t>
            </a:r>
            <a:endParaRPr sz="11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Open Sans"/>
                <a:ea typeface="Open Sans"/>
                <a:cs typeface="Open Sans"/>
                <a:sym typeface="Open Sans"/>
              </a:rPr>
              <a:t>4 weeks</a:t>
            </a:r>
            <a:endParaRPr sz="11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Open Sans"/>
                <a:ea typeface="Open Sans"/>
                <a:cs typeface="Open Sans"/>
                <a:sym typeface="Open Sans"/>
              </a:rPr>
              <a:t>4 renewals</a:t>
            </a:r>
            <a:endParaRPr sz="1400" b="1" i="0" u="none" strike="noStrike" cap="none">
              <a:solidFill>
                <a:srgbClr val="000000"/>
              </a:solidFill>
              <a:latin typeface="Open Sans"/>
              <a:ea typeface="Open Sans"/>
              <a:cs typeface="Open Sans"/>
              <a:sym typeface="Open Sans"/>
            </a:endParaRPr>
          </a:p>
        </p:txBody>
      </p:sp>
      <p:sp>
        <p:nvSpPr>
          <p:cNvPr id="142" name="Google Shape;142;p8"/>
          <p:cNvSpPr/>
          <p:nvPr/>
        </p:nvSpPr>
        <p:spPr>
          <a:xfrm rot="9329420">
            <a:off x="6356035" y="811853"/>
            <a:ext cx="785232" cy="16754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8"/>
          <p:cNvSpPr/>
          <p:nvPr/>
        </p:nvSpPr>
        <p:spPr>
          <a:xfrm>
            <a:off x="5713950" y="1068472"/>
            <a:ext cx="843600" cy="3396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
          <p:cNvSpPr txBox="1"/>
          <p:nvPr/>
        </p:nvSpPr>
        <p:spPr>
          <a:xfrm>
            <a:off x="5486399" y="1584939"/>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B050"/>
                </a:solidFill>
                <a:latin typeface="Arial"/>
                <a:ea typeface="Arial"/>
                <a:cs typeface="Arial"/>
                <a:sym typeface="Arial"/>
                <a:hlinkClick r:id="rId4">
                  <a:extLst>
                    <a:ext uri="{A12FA001-AC4F-418D-AE19-62706E023703}">
                      <ahyp:hlinkClr xmlns:ahyp="http://schemas.microsoft.com/office/drawing/2018/hyperlinkcolor" val="tx"/>
                    </a:ext>
                  </a:extLst>
                </a:hlinkClick>
              </a:rPr>
              <a:t>https://morling.softlinkhosting.com.au/liberty</a:t>
            </a:r>
            <a:endParaRPr sz="14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145" name="Google Shape;145;p8"/>
          <p:cNvSpPr/>
          <p:nvPr/>
        </p:nvSpPr>
        <p:spPr>
          <a:xfrm rot="-1859318">
            <a:off x="8254491" y="953309"/>
            <a:ext cx="657750" cy="23032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a:t>
            </a:r>
            <a:endParaRPr/>
          </a:p>
        </p:txBody>
      </p:sp>
      <p:graphicFrame>
        <p:nvGraphicFramePr>
          <p:cNvPr id="151" name="Google Shape;151;p9"/>
          <p:cNvGraphicFramePr/>
          <p:nvPr/>
        </p:nvGraphicFramePr>
        <p:xfrm>
          <a:off x="573588" y="1358725"/>
          <a:ext cx="7996875" cy="2799114"/>
        </p:xfrm>
        <a:graphic>
          <a:graphicData uri="http://schemas.openxmlformats.org/drawingml/2006/table">
            <a:tbl>
              <a:tblPr>
                <a:noFill/>
                <a:tableStyleId>{FBD07274-9680-468A-B2B2-0200B0AC5EDF}</a:tableStyleId>
              </a:tblPr>
              <a:tblGrid>
                <a:gridCol w="1716075">
                  <a:extLst>
                    <a:ext uri="{9D8B030D-6E8A-4147-A177-3AD203B41FA5}">
                      <a16:colId xmlns:a16="http://schemas.microsoft.com/office/drawing/2014/main" val="20000"/>
                    </a:ext>
                  </a:extLst>
                </a:gridCol>
                <a:gridCol w="1216800">
                  <a:extLst>
                    <a:ext uri="{9D8B030D-6E8A-4147-A177-3AD203B41FA5}">
                      <a16:colId xmlns:a16="http://schemas.microsoft.com/office/drawing/2014/main" val="20001"/>
                    </a:ext>
                  </a:extLst>
                </a:gridCol>
                <a:gridCol w="1392650">
                  <a:extLst>
                    <a:ext uri="{9D8B030D-6E8A-4147-A177-3AD203B41FA5}">
                      <a16:colId xmlns:a16="http://schemas.microsoft.com/office/drawing/2014/main" val="20002"/>
                    </a:ext>
                  </a:extLst>
                </a:gridCol>
                <a:gridCol w="988750">
                  <a:extLst>
                    <a:ext uri="{9D8B030D-6E8A-4147-A177-3AD203B41FA5}">
                      <a16:colId xmlns:a16="http://schemas.microsoft.com/office/drawing/2014/main" val="20003"/>
                    </a:ext>
                  </a:extLst>
                </a:gridCol>
                <a:gridCol w="253275">
                  <a:extLst>
                    <a:ext uri="{9D8B030D-6E8A-4147-A177-3AD203B41FA5}">
                      <a16:colId xmlns:a16="http://schemas.microsoft.com/office/drawing/2014/main" val="20004"/>
                    </a:ext>
                  </a:extLst>
                </a:gridCol>
                <a:gridCol w="1256000">
                  <a:extLst>
                    <a:ext uri="{9D8B030D-6E8A-4147-A177-3AD203B41FA5}">
                      <a16:colId xmlns:a16="http://schemas.microsoft.com/office/drawing/2014/main" val="20005"/>
                    </a:ext>
                  </a:extLst>
                </a:gridCol>
                <a:gridCol w="1173325">
                  <a:extLst>
                    <a:ext uri="{9D8B030D-6E8A-4147-A177-3AD203B41FA5}">
                      <a16:colId xmlns:a16="http://schemas.microsoft.com/office/drawing/2014/main" val="20006"/>
                    </a:ext>
                  </a:extLst>
                </a:gridCol>
              </a:tblGrid>
              <a:tr h="614225">
                <a:tc gridSpan="5">
                  <a:txBody>
                    <a:bodyPr/>
                    <a:lstStyle/>
                    <a:p>
                      <a:pPr marL="0" marR="0" lvl="0" indent="0" algn="ctr" rtl="0">
                        <a:lnSpc>
                          <a:spcPct val="115000"/>
                        </a:lnSpc>
                        <a:spcBef>
                          <a:spcPts val="0"/>
                        </a:spcBef>
                        <a:spcAft>
                          <a:spcPts val="0"/>
                        </a:spcAft>
                        <a:buClr>
                          <a:srgbClr val="000000"/>
                        </a:buClr>
                        <a:buSzPts val="2400"/>
                        <a:buFont typeface="Arial"/>
                        <a:buNone/>
                      </a:pPr>
                      <a:r>
                        <a:rPr lang="en" sz="2400" b="1" u="none" strike="noStrike" cap="none">
                          <a:solidFill>
                            <a:schemeClr val="accent1"/>
                          </a:solidFill>
                        </a:rPr>
                        <a:t>eBooks</a:t>
                      </a:r>
                      <a:endParaRPr sz="2400" b="1" u="none" strike="noStrike" cap="none">
                        <a:solidFill>
                          <a:schemeClr val="accent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2400"/>
                        <a:buFont typeface="Arial"/>
                        <a:buNone/>
                      </a:pPr>
                      <a:r>
                        <a:rPr lang="en" sz="2400" b="1" u="none" strike="noStrike" cap="none">
                          <a:solidFill>
                            <a:schemeClr val="accent1"/>
                          </a:solidFill>
                        </a:rPr>
                        <a:t>Journals</a:t>
                      </a:r>
                      <a:endParaRPr sz="2400" b="1" u="none" strike="noStrike" cap="none">
                        <a:solidFill>
                          <a:schemeClr val="accent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84850">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solidFill>
                            <a:srgbClr val="4472C4"/>
                          </a:solidFill>
                        </a:rPr>
                        <a:t>Perlego account</a:t>
                      </a:r>
                      <a:endParaRPr sz="1800" u="none" strike="noStrike" cap="none">
                        <a:solidFill>
                          <a:srgbClr val="4472C4"/>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solidFill>
                            <a:srgbClr val="7030A0"/>
                          </a:solidFill>
                        </a:rPr>
                        <a:t>Wheelers account</a:t>
                      </a:r>
                      <a:endParaRPr sz="1800" u="none" strike="noStrike" cap="none">
                        <a:solidFill>
                          <a:srgbClr val="7030A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5">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solidFill>
                            <a:srgbClr val="00B050"/>
                          </a:solidFill>
                        </a:rPr>
                        <a:t>OpenAthens account</a:t>
                      </a:r>
                      <a:endParaRPr sz="1800" u="none" strike="noStrike" cap="none">
                        <a:solidFill>
                          <a:srgbClr val="00B05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97900">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Perlego Online Library</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EAADB"/>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Wheelers Books</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ProQuest Ebook Central</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JSTOR</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gridSpan="2">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EBSCO (eBooks and journals)</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800"/>
                        <a:buFont typeface="Arial"/>
                        <a:buNone/>
                      </a:pPr>
                      <a:r>
                        <a:rPr lang="en" sz="1800" u="none" strike="noStrike" cap="none"/>
                        <a:t>ProQuest journals</a:t>
                      </a:r>
                      <a:endParaRPr sz="18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2"/>
                  </a:ext>
                </a:extLst>
              </a:tr>
            </a:tbl>
          </a:graphicData>
        </a:graphic>
      </p:graphicFrame>
      <p:sp>
        <p:nvSpPr>
          <p:cNvPr id="152" name="Google Shape;152;p9"/>
          <p:cNvSpPr txBox="1"/>
          <p:nvPr/>
        </p:nvSpPr>
        <p:spPr>
          <a:xfrm rot="-5400000">
            <a:off x="-6775" y="2371650"/>
            <a:ext cx="76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Access</a:t>
            </a:r>
            <a:endParaRPr sz="1400" b="0" i="0" u="none" strike="noStrike" cap="none">
              <a:solidFill>
                <a:srgbClr val="000000"/>
              </a:solidFill>
              <a:latin typeface="Open Sans"/>
              <a:ea typeface="Open Sans"/>
              <a:cs typeface="Open Sans"/>
              <a:sym typeface="Open Sans"/>
            </a:endParaRPr>
          </a:p>
        </p:txBody>
      </p:sp>
      <p:sp>
        <p:nvSpPr>
          <p:cNvPr id="153" name="Google Shape;153;p9"/>
          <p:cNvSpPr txBox="1"/>
          <p:nvPr/>
        </p:nvSpPr>
        <p:spPr>
          <a:xfrm rot="-5400000">
            <a:off x="-104875" y="3355225"/>
            <a:ext cx="95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Platform</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Perlego 1</a:t>
            </a:r>
            <a:endParaRPr/>
          </a:p>
        </p:txBody>
      </p:sp>
      <p:pic>
        <p:nvPicPr>
          <p:cNvPr id="159" name="Google Shape;159;p10"/>
          <p:cNvPicPr preferRelativeResize="0"/>
          <p:nvPr/>
        </p:nvPicPr>
        <p:blipFill rotWithShape="1">
          <a:blip r:embed="rId3">
            <a:alphaModFix/>
          </a:blip>
          <a:srcRect/>
          <a:stretch/>
        </p:blipFill>
        <p:spPr>
          <a:xfrm>
            <a:off x="234165" y="1127214"/>
            <a:ext cx="8798999" cy="32931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Perlego 2</a:t>
            </a:r>
            <a:endParaRPr/>
          </a:p>
        </p:txBody>
      </p:sp>
      <p:pic>
        <p:nvPicPr>
          <p:cNvPr id="165" name="Google Shape;165;p11"/>
          <p:cNvPicPr preferRelativeResize="0"/>
          <p:nvPr/>
        </p:nvPicPr>
        <p:blipFill rotWithShape="1">
          <a:blip r:embed="rId3">
            <a:alphaModFix/>
          </a:blip>
          <a:srcRect/>
          <a:stretch/>
        </p:blipFill>
        <p:spPr>
          <a:xfrm>
            <a:off x="1059871" y="1152424"/>
            <a:ext cx="7135093" cy="3575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Perlego 3</a:t>
            </a:r>
            <a:endParaRPr/>
          </a:p>
        </p:txBody>
      </p:sp>
      <p:pic>
        <p:nvPicPr>
          <p:cNvPr id="171" name="Google Shape;171;p12"/>
          <p:cNvPicPr preferRelativeResize="0"/>
          <p:nvPr/>
        </p:nvPicPr>
        <p:blipFill rotWithShape="1">
          <a:blip r:embed="rId3">
            <a:alphaModFix/>
          </a:blip>
          <a:srcRect/>
          <a:stretch/>
        </p:blipFill>
        <p:spPr>
          <a:xfrm>
            <a:off x="159327" y="1620981"/>
            <a:ext cx="8929946" cy="20050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EBSCO 1</a:t>
            </a:r>
            <a:endParaRPr/>
          </a:p>
        </p:txBody>
      </p:sp>
      <p:pic>
        <p:nvPicPr>
          <p:cNvPr id="186" name="Google Shape;186;p14"/>
          <p:cNvPicPr preferRelativeResize="0"/>
          <p:nvPr/>
        </p:nvPicPr>
        <p:blipFill rotWithShape="1">
          <a:blip r:embed="rId3">
            <a:alphaModFix/>
          </a:blip>
          <a:srcRect/>
          <a:stretch/>
        </p:blipFill>
        <p:spPr>
          <a:xfrm>
            <a:off x="623399" y="1555325"/>
            <a:ext cx="8199867" cy="2704462"/>
          </a:xfrm>
          <a:prstGeom prst="rect">
            <a:avLst/>
          </a:prstGeom>
          <a:noFill/>
          <a:ln w="9525" cap="flat" cmpd="sng">
            <a:solidFill>
              <a:schemeClr val="dk2"/>
            </a:solidFill>
            <a:prstDash val="solid"/>
            <a:round/>
            <a:headEnd type="none" w="sm" len="sm"/>
            <a:tailEnd type="none" w="sm" len="sm"/>
          </a:ln>
        </p:spPr>
      </p:pic>
      <p:sp>
        <p:nvSpPr>
          <p:cNvPr id="187" name="Google Shape;187;p14"/>
          <p:cNvSpPr/>
          <p:nvPr/>
        </p:nvSpPr>
        <p:spPr>
          <a:xfrm>
            <a:off x="3730263" y="1637334"/>
            <a:ext cx="921474" cy="260439"/>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8" name="Google Shape;188;p14"/>
          <p:cNvCxnSpPr/>
          <p:nvPr/>
        </p:nvCxnSpPr>
        <p:spPr>
          <a:xfrm flipH="1">
            <a:off x="5285509" y="1152425"/>
            <a:ext cx="1835727" cy="1202848"/>
          </a:xfrm>
          <a:prstGeom prst="straightConnector1">
            <a:avLst/>
          </a:prstGeom>
          <a:noFill/>
          <a:ln w="9525" cap="flat" cmpd="sng">
            <a:solidFill>
              <a:srgbClr val="EE6800"/>
            </a:solidFill>
            <a:prstDash val="solid"/>
            <a:round/>
            <a:headEnd type="none" w="sm" len="sm"/>
            <a:tailEnd type="triangle" w="med" len="med"/>
          </a:ln>
        </p:spPr>
      </p:cxnSp>
      <p:cxnSp>
        <p:nvCxnSpPr>
          <p:cNvPr id="189" name="Google Shape;189;p14"/>
          <p:cNvCxnSpPr/>
          <p:nvPr/>
        </p:nvCxnSpPr>
        <p:spPr>
          <a:xfrm flipH="1">
            <a:off x="5160818" y="1767553"/>
            <a:ext cx="1835727" cy="1202848"/>
          </a:xfrm>
          <a:prstGeom prst="straightConnector1">
            <a:avLst/>
          </a:prstGeom>
          <a:noFill/>
          <a:ln w="9525" cap="flat" cmpd="sng">
            <a:solidFill>
              <a:srgbClr val="EE68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EBSCO 2</a:t>
            </a:r>
            <a:endParaRPr/>
          </a:p>
        </p:txBody>
      </p:sp>
      <p:pic>
        <p:nvPicPr>
          <p:cNvPr id="195" name="Google Shape;195;p15"/>
          <p:cNvPicPr preferRelativeResize="0"/>
          <p:nvPr/>
        </p:nvPicPr>
        <p:blipFill rotWithShape="1">
          <a:blip r:embed="rId3">
            <a:alphaModFix/>
          </a:blip>
          <a:srcRect/>
          <a:stretch/>
        </p:blipFill>
        <p:spPr>
          <a:xfrm>
            <a:off x="649231" y="1152425"/>
            <a:ext cx="2425057" cy="3723409"/>
          </a:xfrm>
          <a:prstGeom prst="rect">
            <a:avLst/>
          </a:prstGeom>
          <a:noFill/>
          <a:ln>
            <a:noFill/>
          </a:ln>
        </p:spPr>
      </p:pic>
      <p:sp>
        <p:nvSpPr>
          <p:cNvPr id="196" name="Google Shape;196;p15"/>
          <p:cNvSpPr/>
          <p:nvPr/>
        </p:nvSpPr>
        <p:spPr>
          <a:xfrm>
            <a:off x="1156854" y="2057401"/>
            <a:ext cx="491836" cy="269865"/>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7" name="Google Shape;197;p15"/>
          <p:cNvPicPr preferRelativeResize="0"/>
          <p:nvPr/>
        </p:nvPicPr>
        <p:blipFill rotWithShape="1">
          <a:blip r:embed="rId4">
            <a:alphaModFix/>
          </a:blip>
          <a:srcRect/>
          <a:stretch/>
        </p:blipFill>
        <p:spPr>
          <a:xfrm>
            <a:off x="3735879" y="1152423"/>
            <a:ext cx="2222999" cy="3723409"/>
          </a:xfrm>
          <a:prstGeom prst="rect">
            <a:avLst/>
          </a:prstGeom>
          <a:noFill/>
          <a:ln>
            <a:noFill/>
          </a:ln>
        </p:spPr>
      </p:pic>
      <p:pic>
        <p:nvPicPr>
          <p:cNvPr id="198" name="Google Shape;198;p15"/>
          <p:cNvPicPr preferRelativeResize="0"/>
          <p:nvPr/>
        </p:nvPicPr>
        <p:blipFill rotWithShape="1">
          <a:blip r:embed="rId5">
            <a:alphaModFix/>
          </a:blip>
          <a:srcRect/>
          <a:stretch/>
        </p:blipFill>
        <p:spPr>
          <a:xfrm>
            <a:off x="6330635" y="1152424"/>
            <a:ext cx="2501665" cy="3723409"/>
          </a:xfrm>
          <a:prstGeom prst="rect">
            <a:avLst/>
          </a:prstGeom>
          <a:noFill/>
          <a:ln>
            <a:noFill/>
          </a:ln>
        </p:spPr>
      </p:pic>
      <p:cxnSp>
        <p:nvCxnSpPr>
          <p:cNvPr id="199" name="Google Shape;199;p15"/>
          <p:cNvCxnSpPr/>
          <p:nvPr/>
        </p:nvCxnSpPr>
        <p:spPr>
          <a:xfrm>
            <a:off x="3131127" y="2867891"/>
            <a:ext cx="762000" cy="0"/>
          </a:xfrm>
          <a:prstGeom prst="straightConnector1">
            <a:avLst/>
          </a:prstGeom>
          <a:noFill/>
          <a:ln w="41275" cap="flat" cmpd="sng">
            <a:solidFill>
              <a:schemeClr val="dk2"/>
            </a:solidFill>
            <a:prstDash val="solid"/>
            <a:round/>
            <a:headEnd type="none" w="sm" len="sm"/>
            <a:tailEnd type="triangle" w="med" len="med"/>
          </a:ln>
        </p:spPr>
      </p:cxnSp>
      <p:cxnSp>
        <p:nvCxnSpPr>
          <p:cNvPr id="200" name="Google Shape;200;p15"/>
          <p:cNvCxnSpPr/>
          <p:nvPr/>
        </p:nvCxnSpPr>
        <p:spPr>
          <a:xfrm>
            <a:off x="5958878" y="2819400"/>
            <a:ext cx="762000" cy="0"/>
          </a:xfrm>
          <a:prstGeom prst="straightConnector1">
            <a:avLst/>
          </a:prstGeom>
          <a:noFill/>
          <a:ln w="41275" cap="flat" cmpd="sng">
            <a:solidFill>
              <a:schemeClr val="dk2"/>
            </a:solidFill>
            <a:prstDash val="solid"/>
            <a:round/>
            <a:headEnd type="none" w="sm" len="sm"/>
            <a:tailEnd type="triangle" w="med" len="med"/>
          </a:ln>
        </p:spPr>
      </p:cxnSp>
      <p:sp>
        <p:nvSpPr>
          <p:cNvPr id="201" name="Google Shape;201;p15"/>
          <p:cNvSpPr/>
          <p:nvPr/>
        </p:nvSpPr>
        <p:spPr>
          <a:xfrm>
            <a:off x="4326082" y="1922468"/>
            <a:ext cx="356754" cy="269865"/>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Online Resources – EBSCO (Keyword Search)</a:t>
            </a:r>
            <a:endParaRPr/>
          </a:p>
        </p:txBody>
      </p:sp>
      <p:pic>
        <p:nvPicPr>
          <p:cNvPr id="207" name="Google Shape;207;p16"/>
          <p:cNvPicPr preferRelativeResize="0"/>
          <p:nvPr/>
        </p:nvPicPr>
        <p:blipFill rotWithShape="1">
          <a:blip r:embed="rId3">
            <a:alphaModFix/>
          </a:blip>
          <a:srcRect/>
          <a:stretch/>
        </p:blipFill>
        <p:spPr>
          <a:xfrm>
            <a:off x="623399" y="1555325"/>
            <a:ext cx="8199867" cy="2704462"/>
          </a:xfrm>
          <a:prstGeom prst="rect">
            <a:avLst/>
          </a:prstGeom>
          <a:noFill/>
          <a:ln w="9525" cap="flat" cmpd="sng">
            <a:solidFill>
              <a:schemeClr val="dk2"/>
            </a:solidFill>
            <a:prstDash val="solid"/>
            <a:round/>
            <a:headEnd type="none" w="sm" len="sm"/>
            <a:tailEnd type="none" w="sm" len="sm"/>
          </a:ln>
        </p:spPr>
      </p:pic>
      <p:cxnSp>
        <p:nvCxnSpPr>
          <p:cNvPr id="208" name="Google Shape;208;p16"/>
          <p:cNvCxnSpPr/>
          <p:nvPr/>
        </p:nvCxnSpPr>
        <p:spPr>
          <a:xfrm flipH="1">
            <a:off x="5285509" y="1152425"/>
            <a:ext cx="1835727" cy="1202848"/>
          </a:xfrm>
          <a:prstGeom prst="straightConnector1">
            <a:avLst/>
          </a:prstGeom>
          <a:noFill/>
          <a:ln w="9525" cap="flat" cmpd="sng">
            <a:solidFill>
              <a:srgbClr val="EE6800"/>
            </a:solidFill>
            <a:prstDash val="solid"/>
            <a:round/>
            <a:headEnd type="none" w="sm" len="sm"/>
            <a:tailEnd type="triangle" w="med" len="med"/>
          </a:ln>
        </p:spPr>
      </p:cxnSp>
      <p:cxnSp>
        <p:nvCxnSpPr>
          <p:cNvPr id="209" name="Google Shape;209;p16"/>
          <p:cNvCxnSpPr/>
          <p:nvPr/>
        </p:nvCxnSpPr>
        <p:spPr>
          <a:xfrm flipH="1">
            <a:off x="5160818" y="1767553"/>
            <a:ext cx="1835727" cy="1202848"/>
          </a:xfrm>
          <a:prstGeom prst="straightConnector1">
            <a:avLst/>
          </a:prstGeom>
          <a:noFill/>
          <a:ln w="9525" cap="flat" cmpd="sng">
            <a:solidFill>
              <a:srgbClr val="EE6800"/>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Boolean Operators</a:t>
            </a:r>
            <a:endParaRPr/>
          </a:p>
        </p:txBody>
      </p:sp>
      <p:sp>
        <p:nvSpPr>
          <p:cNvPr id="215" name="Google Shape;215;p17"/>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07000"/>
              </a:lnSpc>
              <a:spcBef>
                <a:spcPts val="0"/>
              </a:spcBef>
              <a:spcAft>
                <a:spcPts val="0"/>
              </a:spcAft>
              <a:buSzPts val="1400"/>
              <a:buNone/>
            </a:pPr>
            <a:r>
              <a:rPr lang="en" sz="1900" b="0" i="0">
                <a:solidFill>
                  <a:srgbClr val="333333"/>
                </a:solidFill>
                <a:latin typeface="Calibri"/>
                <a:ea typeface="Calibri"/>
                <a:cs typeface="Calibri"/>
                <a:sym typeface="Calibri"/>
              </a:rPr>
              <a:t>The Boolean operators </a:t>
            </a:r>
            <a:r>
              <a:rPr lang="en" sz="1900" b="1" i="0">
                <a:solidFill>
                  <a:srgbClr val="333333"/>
                </a:solidFill>
                <a:latin typeface="Calibri"/>
                <a:ea typeface="Calibri"/>
                <a:cs typeface="Calibri"/>
                <a:sym typeface="Calibri"/>
              </a:rPr>
              <a:t>AND</a:t>
            </a:r>
            <a:r>
              <a:rPr lang="en" sz="1900" b="0" i="0">
                <a:solidFill>
                  <a:srgbClr val="333333"/>
                </a:solidFill>
                <a:latin typeface="Calibri"/>
                <a:ea typeface="Calibri"/>
                <a:cs typeface="Calibri"/>
                <a:sym typeface="Calibri"/>
              </a:rPr>
              <a:t>, </a:t>
            </a:r>
            <a:r>
              <a:rPr lang="en" sz="1900" b="1" i="0">
                <a:solidFill>
                  <a:srgbClr val="333333"/>
                </a:solidFill>
                <a:latin typeface="Calibri"/>
                <a:ea typeface="Calibri"/>
                <a:cs typeface="Calibri"/>
                <a:sym typeface="Calibri"/>
              </a:rPr>
              <a:t>OR</a:t>
            </a:r>
            <a:r>
              <a:rPr lang="en" sz="1900" b="0" i="0">
                <a:solidFill>
                  <a:srgbClr val="333333"/>
                </a:solidFill>
                <a:latin typeface="Calibri"/>
                <a:ea typeface="Calibri"/>
                <a:cs typeface="Calibri"/>
                <a:sym typeface="Calibri"/>
              </a:rPr>
              <a:t>, and </a:t>
            </a:r>
            <a:r>
              <a:rPr lang="en" sz="1900" b="1" i="0">
                <a:solidFill>
                  <a:srgbClr val="333333"/>
                </a:solidFill>
                <a:latin typeface="Calibri"/>
                <a:ea typeface="Calibri"/>
                <a:cs typeface="Calibri"/>
                <a:sym typeface="Calibri"/>
              </a:rPr>
              <a:t>NOT</a:t>
            </a:r>
            <a:r>
              <a:rPr lang="en" sz="1900" b="0" i="0">
                <a:solidFill>
                  <a:srgbClr val="333333"/>
                </a:solidFill>
                <a:latin typeface="Calibri"/>
                <a:ea typeface="Calibri"/>
                <a:cs typeface="Calibri"/>
                <a:sym typeface="Calibri"/>
              </a:rPr>
              <a:t> - </a:t>
            </a:r>
            <a:endParaRPr/>
          </a:p>
          <a:p>
            <a:pPr marL="139700" lvl="0" indent="0" algn="l" rtl="0">
              <a:lnSpc>
                <a:spcPct val="107000"/>
              </a:lnSpc>
              <a:spcBef>
                <a:spcPts val="800"/>
              </a:spcBef>
              <a:spcAft>
                <a:spcPts val="0"/>
              </a:spcAft>
              <a:buSzPts val="1400"/>
              <a:buNone/>
            </a:pPr>
            <a:r>
              <a:rPr lang="en" sz="1900">
                <a:solidFill>
                  <a:srgbClr val="333333"/>
                </a:solidFill>
                <a:latin typeface="Calibri"/>
                <a:ea typeface="Calibri"/>
                <a:cs typeface="Calibri"/>
                <a:sym typeface="Calibri"/>
              </a:rPr>
              <a:t>-</a:t>
            </a:r>
            <a:r>
              <a:rPr lang="en" sz="1900" b="0" i="0">
                <a:solidFill>
                  <a:srgbClr val="333333"/>
                </a:solidFill>
                <a:latin typeface="Calibri"/>
                <a:ea typeface="Calibri"/>
                <a:cs typeface="Calibri"/>
                <a:sym typeface="Calibri"/>
              </a:rPr>
              <a:t> used to combine keywords when searching research databases.  </a:t>
            </a:r>
            <a:endParaRPr/>
          </a:p>
          <a:p>
            <a:pPr marL="139700" lvl="0" indent="0" algn="l" rtl="0">
              <a:lnSpc>
                <a:spcPct val="107000"/>
              </a:lnSpc>
              <a:spcBef>
                <a:spcPts val="800"/>
              </a:spcBef>
              <a:spcAft>
                <a:spcPts val="0"/>
              </a:spcAft>
              <a:buSzPts val="1400"/>
              <a:buNone/>
            </a:pPr>
            <a:r>
              <a:rPr lang="en" sz="1900">
                <a:solidFill>
                  <a:srgbClr val="333333"/>
                </a:solidFill>
                <a:latin typeface="Calibri"/>
                <a:ea typeface="Calibri"/>
                <a:cs typeface="Calibri"/>
                <a:sym typeface="Calibri"/>
              </a:rPr>
              <a:t>- </a:t>
            </a:r>
            <a:r>
              <a:rPr lang="en" sz="1900" b="0" i="0">
                <a:solidFill>
                  <a:srgbClr val="333333"/>
                </a:solidFill>
                <a:latin typeface="Calibri"/>
                <a:ea typeface="Calibri"/>
                <a:cs typeface="Calibri"/>
                <a:sym typeface="Calibri"/>
              </a:rPr>
              <a:t>Makes your search more focused, thus yielding more precise search results. </a:t>
            </a:r>
            <a:endParaRPr sz="1900">
              <a:latin typeface="Calibri"/>
              <a:ea typeface="Calibri"/>
              <a:cs typeface="Calibri"/>
              <a:sym typeface="Calibri"/>
            </a:endParaRPr>
          </a:p>
          <a:p>
            <a:pPr marL="457200" lvl="0" indent="-228600" algn="l" rtl="0">
              <a:lnSpc>
                <a:spcPct val="115000"/>
              </a:lnSpc>
              <a:spcBef>
                <a:spcPts val="800"/>
              </a:spcBef>
              <a:spcAft>
                <a:spcPts val="0"/>
              </a:spcAft>
              <a:buSzPts val="1400"/>
              <a:buNone/>
            </a:pPr>
            <a:endParaRPr/>
          </a:p>
        </p:txBody>
      </p:sp>
      <p:pic>
        <p:nvPicPr>
          <p:cNvPr id="216" name="Google Shape;216;p17"/>
          <p:cNvPicPr preferRelativeResize="0"/>
          <p:nvPr/>
        </p:nvPicPr>
        <p:blipFill rotWithShape="1">
          <a:blip r:embed="rId3">
            <a:alphaModFix/>
          </a:blip>
          <a:srcRect/>
          <a:stretch/>
        </p:blipFill>
        <p:spPr>
          <a:xfrm>
            <a:off x="4195423" y="1437215"/>
            <a:ext cx="4867954" cy="27816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One Library, Three Branches</a:t>
            </a:r>
            <a:endParaRPr/>
          </a:p>
        </p:txBody>
      </p:sp>
      <p:pic>
        <p:nvPicPr>
          <p:cNvPr id="75" name="Google Shape;75;p2"/>
          <p:cNvPicPr preferRelativeResize="0"/>
          <p:nvPr/>
        </p:nvPicPr>
        <p:blipFill rotWithShape="1">
          <a:blip r:embed="rId3">
            <a:alphaModFix/>
          </a:blip>
          <a:srcRect/>
          <a:stretch/>
        </p:blipFill>
        <p:spPr>
          <a:xfrm>
            <a:off x="3787333" y="1057658"/>
            <a:ext cx="1569334" cy="2361851"/>
          </a:xfrm>
          <a:prstGeom prst="rect">
            <a:avLst/>
          </a:prstGeom>
          <a:noFill/>
          <a:ln>
            <a:noFill/>
          </a:ln>
        </p:spPr>
      </p:pic>
      <p:pic>
        <p:nvPicPr>
          <p:cNvPr id="76" name="Google Shape;76;p2"/>
          <p:cNvPicPr preferRelativeResize="0"/>
          <p:nvPr/>
        </p:nvPicPr>
        <p:blipFill rotWithShape="1">
          <a:blip r:embed="rId4">
            <a:alphaModFix/>
          </a:blip>
          <a:srcRect l="6881"/>
          <a:stretch/>
        </p:blipFill>
        <p:spPr>
          <a:xfrm>
            <a:off x="1187985" y="1057658"/>
            <a:ext cx="1649499" cy="2361851"/>
          </a:xfrm>
          <a:prstGeom prst="rect">
            <a:avLst/>
          </a:prstGeom>
          <a:noFill/>
          <a:ln>
            <a:noFill/>
          </a:ln>
        </p:spPr>
      </p:pic>
      <p:sp>
        <p:nvSpPr>
          <p:cNvPr id="77" name="Google Shape;77;p2"/>
          <p:cNvSpPr txBox="1"/>
          <p:nvPr/>
        </p:nvSpPr>
        <p:spPr>
          <a:xfrm>
            <a:off x="1268184" y="3511470"/>
            <a:ext cx="1569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Gilbert Wright Library, Sydney</a:t>
            </a:r>
            <a:endParaRPr sz="1400" b="0" i="0" u="none" strike="noStrike" cap="none">
              <a:solidFill>
                <a:srgbClr val="000000"/>
              </a:solidFill>
              <a:latin typeface="Open Sans"/>
              <a:ea typeface="Open Sans"/>
              <a:cs typeface="Open Sans"/>
              <a:sym typeface="Open Sans"/>
            </a:endParaRPr>
          </a:p>
        </p:txBody>
      </p:sp>
      <p:sp>
        <p:nvSpPr>
          <p:cNvPr id="78" name="Google Shape;78;p2"/>
          <p:cNvSpPr txBox="1"/>
          <p:nvPr/>
        </p:nvSpPr>
        <p:spPr>
          <a:xfrm>
            <a:off x="4000412" y="3518719"/>
            <a:ext cx="1888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Heather and Noel Vose Library, Perth</a:t>
            </a:r>
            <a:endParaRPr sz="1400" b="0" i="0" u="none" strike="noStrike" cap="none">
              <a:solidFill>
                <a:srgbClr val="000000"/>
              </a:solidFill>
              <a:latin typeface="Open Sans"/>
              <a:ea typeface="Open Sans"/>
              <a:cs typeface="Open Sans"/>
              <a:sym typeface="Open Sans"/>
            </a:endParaRPr>
          </a:p>
        </p:txBody>
      </p:sp>
      <p:sp>
        <p:nvSpPr>
          <p:cNvPr id="79" name="Google Shape;79;p2"/>
          <p:cNvSpPr txBox="1"/>
          <p:nvPr/>
        </p:nvSpPr>
        <p:spPr>
          <a:xfrm>
            <a:off x="311700" y="4378280"/>
            <a:ext cx="2697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219,000 resources</a:t>
            </a:r>
            <a:endParaRPr sz="2000" b="1" i="0" u="none" strike="noStrike" cap="none">
              <a:solidFill>
                <a:srgbClr val="000000"/>
              </a:solidFill>
              <a:latin typeface="Open Sans"/>
              <a:ea typeface="Open Sans"/>
              <a:cs typeface="Open Sans"/>
              <a:sym typeface="Open Sans"/>
            </a:endParaRPr>
          </a:p>
        </p:txBody>
      </p:sp>
      <p:sp>
        <p:nvSpPr>
          <p:cNvPr id="80" name="Google Shape;80;p2"/>
          <p:cNvSpPr txBox="1"/>
          <p:nvPr/>
        </p:nvSpPr>
        <p:spPr>
          <a:xfrm>
            <a:off x="3191012" y="4378280"/>
            <a:ext cx="2697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Over 75,000 eBooks</a:t>
            </a:r>
            <a:endParaRPr sz="2000" b="1" i="0" u="none" strike="noStrike" cap="none">
              <a:solidFill>
                <a:srgbClr val="000000"/>
              </a:solidFill>
              <a:latin typeface="Open Sans"/>
              <a:ea typeface="Open Sans"/>
              <a:cs typeface="Open Sans"/>
              <a:sym typeface="Open Sans"/>
            </a:endParaRPr>
          </a:p>
        </p:txBody>
      </p:sp>
      <p:sp>
        <p:nvSpPr>
          <p:cNvPr id="81" name="Google Shape;81;p2"/>
          <p:cNvSpPr txBox="1"/>
          <p:nvPr/>
        </p:nvSpPr>
        <p:spPr>
          <a:xfrm>
            <a:off x="6546246" y="4378280"/>
            <a:ext cx="2697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Open Sans"/>
                <a:ea typeface="Open Sans"/>
                <a:cs typeface="Open Sans"/>
                <a:sym typeface="Open Sans"/>
              </a:rPr>
              <a:t>Journal databases</a:t>
            </a:r>
            <a:endParaRPr sz="2000" b="1" i="0" u="none" strike="noStrike" cap="none">
              <a:solidFill>
                <a:srgbClr val="000000"/>
              </a:solidFill>
              <a:latin typeface="Open Sans"/>
              <a:ea typeface="Open Sans"/>
              <a:cs typeface="Open Sans"/>
              <a:sym typeface="Open Sans"/>
            </a:endParaRPr>
          </a:p>
        </p:txBody>
      </p:sp>
      <p:pic>
        <p:nvPicPr>
          <p:cNvPr id="82" name="Google Shape;82;p2" descr="120 Years of Malyon Theological College - Queensland Baptists"/>
          <p:cNvPicPr preferRelativeResize="0"/>
          <p:nvPr/>
        </p:nvPicPr>
        <p:blipFill rotWithShape="1">
          <a:blip r:embed="rId5">
            <a:alphaModFix/>
          </a:blip>
          <a:srcRect/>
          <a:stretch/>
        </p:blipFill>
        <p:spPr>
          <a:xfrm>
            <a:off x="6123281" y="1057658"/>
            <a:ext cx="2438827" cy="2361851"/>
          </a:xfrm>
          <a:prstGeom prst="rect">
            <a:avLst/>
          </a:prstGeom>
          <a:noFill/>
          <a:ln>
            <a:noFill/>
          </a:ln>
        </p:spPr>
      </p:pic>
      <p:sp>
        <p:nvSpPr>
          <p:cNvPr id="83" name="Google Shape;83;p2"/>
          <p:cNvSpPr txBox="1"/>
          <p:nvPr/>
        </p:nvSpPr>
        <p:spPr>
          <a:xfrm>
            <a:off x="6778211" y="3518719"/>
            <a:ext cx="1783897"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TJ Malyon Library, Brisbane</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Essay Question - 1</a:t>
            </a:r>
            <a:br>
              <a:rPr lang="en" sz="3600">
                <a:latin typeface="Arial"/>
                <a:ea typeface="Arial"/>
                <a:cs typeface="Arial"/>
                <a:sym typeface="Arial"/>
              </a:rPr>
            </a:br>
            <a:endParaRPr/>
          </a:p>
        </p:txBody>
      </p:sp>
      <p:sp>
        <p:nvSpPr>
          <p:cNvPr id="222" name="Google Shape;222;p18"/>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07000"/>
              </a:lnSpc>
              <a:spcBef>
                <a:spcPts val="0"/>
              </a:spcBef>
              <a:spcAft>
                <a:spcPts val="0"/>
              </a:spcAft>
              <a:buSzPts val="1400"/>
              <a:buNone/>
            </a:pPr>
            <a:r>
              <a:rPr lang="en" sz="1800" dirty="0">
                <a:solidFill>
                  <a:srgbClr val="222222"/>
                </a:solidFill>
                <a:latin typeface="Calibri"/>
                <a:ea typeface="Calibri"/>
                <a:cs typeface="Calibri"/>
                <a:sym typeface="Calibri"/>
              </a:rPr>
              <a:t>Why did the Crusades begin, how did they progress and what did they achieve? What has the long-term impact of the crusades been?</a:t>
            </a:r>
            <a:endParaRPr sz="1800" dirty="0">
              <a:latin typeface="Arial"/>
              <a:ea typeface="Arial"/>
              <a:cs typeface="Arial"/>
              <a:sym typeface="Arial"/>
            </a:endParaRPr>
          </a:p>
          <a:p>
            <a:pPr marL="457200" lvl="0" indent="-228600" algn="l" rtl="0">
              <a:lnSpc>
                <a:spcPct val="107000"/>
              </a:lnSpc>
              <a:spcBef>
                <a:spcPts val="800"/>
              </a:spcBef>
              <a:spcAft>
                <a:spcPts val="0"/>
              </a:spcAft>
              <a:buSzPts val="1400"/>
              <a:buNone/>
            </a:pPr>
            <a:endParaRPr sz="1800" dirty="0">
              <a:latin typeface="Arial"/>
              <a:ea typeface="Arial"/>
              <a:cs typeface="Arial"/>
              <a:sym typeface="Arial"/>
            </a:endParaRPr>
          </a:p>
          <a:p>
            <a:pPr marL="457200" lvl="0" indent="-228600" algn="l" rtl="0">
              <a:lnSpc>
                <a:spcPct val="115000"/>
              </a:lnSpc>
              <a:spcBef>
                <a:spcPts val="800"/>
              </a:spcBef>
              <a:spcAft>
                <a:spcPts val="0"/>
              </a:spcAft>
              <a:buSzPts val="1400"/>
              <a:buNone/>
            </a:pPr>
            <a:endParaRPr dirty="0"/>
          </a:p>
        </p:txBody>
      </p:sp>
      <p:sp>
        <p:nvSpPr>
          <p:cNvPr id="223" name="Google Shape;223;p18"/>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07000"/>
              </a:lnSpc>
              <a:spcBef>
                <a:spcPts val="0"/>
              </a:spcBef>
              <a:spcAft>
                <a:spcPts val="0"/>
              </a:spcAft>
              <a:buSzPts val="1400"/>
              <a:buNone/>
            </a:pPr>
            <a:r>
              <a:rPr lang="en" sz="1800" u="sng" dirty="0">
                <a:solidFill>
                  <a:srgbClr val="222222"/>
                </a:solidFill>
                <a:latin typeface="Calibri"/>
                <a:ea typeface="Calibri"/>
                <a:cs typeface="Calibri"/>
                <a:sym typeface="Calibri"/>
              </a:rPr>
              <a:t>Let’s break down the question into four parts:</a:t>
            </a:r>
            <a:endParaRPr sz="1800" dirty="0">
              <a:latin typeface="Arial"/>
              <a:ea typeface="Arial"/>
              <a:cs typeface="Arial"/>
              <a:sym typeface="Arial"/>
            </a:endParaRPr>
          </a:p>
          <a:p>
            <a:pPr marL="342900" lvl="0" indent="-342900" algn="l" rtl="0">
              <a:lnSpc>
                <a:spcPct val="107000"/>
              </a:lnSpc>
              <a:spcBef>
                <a:spcPts val="800"/>
              </a:spcBef>
              <a:spcAft>
                <a:spcPts val="0"/>
              </a:spcAft>
              <a:buSzPts val="1400"/>
              <a:buFont typeface="+mj-lt"/>
              <a:buAutoNum type="arabicPeriod"/>
            </a:pPr>
            <a:r>
              <a:rPr lang="en" sz="1800" i="1" dirty="0">
                <a:solidFill>
                  <a:srgbClr val="222222"/>
                </a:solidFill>
                <a:latin typeface="Calibri"/>
                <a:ea typeface="Calibri"/>
                <a:cs typeface="Calibri"/>
                <a:sym typeface="Calibri"/>
              </a:rPr>
              <a:t>Why did the Crusades begin, </a:t>
            </a:r>
            <a:endParaRPr dirty="0"/>
          </a:p>
          <a:p>
            <a:pPr marL="431800" lvl="0" indent="-342900" algn="l" rtl="0">
              <a:lnSpc>
                <a:spcPct val="107000"/>
              </a:lnSpc>
              <a:spcBef>
                <a:spcPts val="0"/>
              </a:spcBef>
              <a:spcAft>
                <a:spcPts val="0"/>
              </a:spcAft>
              <a:buSzPts val="1400"/>
              <a:buFont typeface="+mj-lt"/>
              <a:buAutoNum type="arabicPeriod"/>
            </a:pPr>
            <a:endParaRPr sz="1800" dirty="0">
              <a:latin typeface="Arial"/>
              <a:ea typeface="Arial"/>
              <a:cs typeface="Arial"/>
              <a:sym typeface="Arial"/>
            </a:endParaRPr>
          </a:p>
          <a:p>
            <a:pPr marL="342900" lvl="0" indent="-342900" algn="l" rtl="0">
              <a:lnSpc>
                <a:spcPct val="107000"/>
              </a:lnSpc>
              <a:spcBef>
                <a:spcPts val="0"/>
              </a:spcBef>
              <a:spcAft>
                <a:spcPts val="0"/>
              </a:spcAft>
              <a:buSzPts val="1400"/>
              <a:buFont typeface="+mj-lt"/>
              <a:buAutoNum type="arabicPeriod"/>
            </a:pPr>
            <a:r>
              <a:rPr lang="en" sz="1800" i="1" dirty="0">
                <a:solidFill>
                  <a:srgbClr val="222222"/>
                </a:solidFill>
                <a:latin typeface="Calibri"/>
                <a:ea typeface="Calibri"/>
                <a:cs typeface="Calibri"/>
                <a:sym typeface="Calibri"/>
              </a:rPr>
              <a:t>how did they progress and </a:t>
            </a:r>
            <a:endParaRPr dirty="0"/>
          </a:p>
          <a:p>
            <a:pPr marL="431800" lvl="0" indent="-342900" algn="l" rtl="0">
              <a:lnSpc>
                <a:spcPct val="107000"/>
              </a:lnSpc>
              <a:spcBef>
                <a:spcPts val="0"/>
              </a:spcBef>
              <a:spcAft>
                <a:spcPts val="0"/>
              </a:spcAft>
              <a:buSzPts val="1400"/>
              <a:buFont typeface="+mj-lt"/>
              <a:buAutoNum type="arabicPeriod"/>
            </a:pPr>
            <a:endParaRPr sz="1800" dirty="0">
              <a:latin typeface="Arial"/>
              <a:ea typeface="Arial"/>
              <a:cs typeface="Arial"/>
              <a:sym typeface="Arial"/>
            </a:endParaRPr>
          </a:p>
          <a:p>
            <a:pPr marL="342900" lvl="0" indent="-342900" algn="l" rtl="0">
              <a:lnSpc>
                <a:spcPct val="107000"/>
              </a:lnSpc>
              <a:spcBef>
                <a:spcPts val="0"/>
              </a:spcBef>
              <a:spcAft>
                <a:spcPts val="0"/>
              </a:spcAft>
              <a:buSzPts val="1400"/>
              <a:buFont typeface="+mj-lt"/>
              <a:buAutoNum type="arabicPeriod"/>
            </a:pPr>
            <a:r>
              <a:rPr lang="en" sz="1800" i="1" dirty="0">
                <a:solidFill>
                  <a:srgbClr val="222222"/>
                </a:solidFill>
                <a:latin typeface="Calibri"/>
                <a:ea typeface="Calibri"/>
                <a:cs typeface="Calibri"/>
                <a:sym typeface="Calibri"/>
              </a:rPr>
              <a:t>what did they achieve? </a:t>
            </a:r>
            <a:endParaRPr dirty="0"/>
          </a:p>
          <a:p>
            <a:pPr marL="431800" lvl="0" indent="-342900" algn="l" rtl="0">
              <a:lnSpc>
                <a:spcPct val="107000"/>
              </a:lnSpc>
              <a:spcBef>
                <a:spcPts val="0"/>
              </a:spcBef>
              <a:spcAft>
                <a:spcPts val="0"/>
              </a:spcAft>
              <a:buSzPts val="1400"/>
              <a:buFont typeface="+mj-lt"/>
              <a:buAutoNum type="arabicPeriod"/>
            </a:pPr>
            <a:endParaRPr sz="1800" dirty="0">
              <a:latin typeface="Arial"/>
              <a:ea typeface="Arial"/>
              <a:cs typeface="Arial"/>
              <a:sym typeface="Arial"/>
            </a:endParaRPr>
          </a:p>
          <a:p>
            <a:pPr marL="342900" lvl="0" indent="-342900" algn="l" rtl="0">
              <a:lnSpc>
                <a:spcPct val="107000"/>
              </a:lnSpc>
              <a:spcBef>
                <a:spcPts val="0"/>
              </a:spcBef>
              <a:spcAft>
                <a:spcPts val="0"/>
              </a:spcAft>
              <a:buSzPts val="1400"/>
              <a:buFont typeface="+mj-lt"/>
              <a:buAutoNum type="arabicPeriod"/>
            </a:pPr>
            <a:r>
              <a:rPr lang="en" sz="1800" i="1" dirty="0">
                <a:solidFill>
                  <a:srgbClr val="222222"/>
                </a:solidFill>
                <a:latin typeface="Calibri"/>
                <a:ea typeface="Calibri"/>
                <a:cs typeface="Calibri"/>
                <a:sym typeface="Calibri"/>
              </a:rPr>
              <a:t>What has the long-term impact of the crusades been?</a:t>
            </a:r>
            <a:endParaRPr sz="1800" dirty="0">
              <a:latin typeface="Arial"/>
              <a:ea typeface="Arial"/>
              <a:cs typeface="Arial"/>
              <a:sym typeface="Arial"/>
            </a:endParaRPr>
          </a:p>
          <a:p>
            <a:pPr marL="457200" lvl="0" indent="-228600" algn="l" rtl="0">
              <a:lnSpc>
                <a:spcPct val="115000"/>
              </a:lnSpc>
              <a:spcBef>
                <a:spcPts val="800"/>
              </a:spcBef>
              <a:spcAft>
                <a:spcPts val="0"/>
              </a:spcAft>
              <a:buSzPts val="14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Essay Question - 2</a:t>
            </a:r>
            <a:br>
              <a:rPr lang="en" sz="3600">
                <a:latin typeface="Arial"/>
                <a:ea typeface="Arial"/>
                <a:cs typeface="Arial"/>
                <a:sym typeface="Arial"/>
              </a:rPr>
            </a:br>
            <a:endParaRPr/>
          </a:p>
        </p:txBody>
      </p:sp>
      <p:sp>
        <p:nvSpPr>
          <p:cNvPr id="229" name="Google Shape;229;p19"/>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7000"/>
              </a:lnSpc>
              <a:spcBef>
                <a:spcPts val="0"/>
              </a:spcBef>
              <a:spcAft>
                <a:spcPts val="0"/>
              </a:spcAft>
              <a:buSzPts val="1400"/>
              <a:buNone/>
            </a:pPr>
            <a:r>
              <a:rPr lang="en" sz="1800" i="1">
                <a:solidFill>
                  <a:srgbClr val="222222"/>
                </a:solidFill>
                <a:latin typeface="Calibri"/>
                <a:ea typeface="Calibri"/>
                <a:cs typeface="Calibri"/>
                <a:sym typeface="Calibri"/>
              </a:rPr>
              <a:t>1) Why did the Crusades begin, </a:t>
            </a:r>
            <a:endParaRPr/>
          </a:p>
          <a:p>
            <a:pPr marL="0" lvl="0" indent="0" algn="l" rtl="0">
              <a:lnSpc>
                <a:spcPct val="107000"/>
              </a:lnSpc>
              <a:spcBef>
                <a:spcPts val="800"/>
              </a:spcBef>
              <a:spcAft>
                <a:spcPts val="0"/>
              </a:spcAft>
              <a:buSzPts val="1400"/>
              <a:buNone/>
            </a:pPr>
            <a:endParaRPr sz="1800">
              <a:solidFill>
                <a:srgbClr val="222222"/>
              </a:solidFill>
              <a:latin typeface="Calibri"/>
              <a:ea typeface="Calibri"/>
              <a:cs typeface="Calibri"/>
              <a:sym typeface="Calibri"/>
            </a:endParaRPr>
          </a:p>
          <a:p>
            <a:pPr marL="0" lvl="0" indent="0" algn="l" rtl="0">
              <a:lnSpc>
                <a:spcPct val="107000"/>
              </a:lnSpc>
              <a:spcBef>
                <a:spcPts val="800"/>
              </a:spcBef>
              <a:spcAft>
                <a:spcPts val="0"/>
              </a:spcAft>
              <a:buSzPts val="1400"/>
              <a:buNone/>
            </a:pPr>
            <a:r>
              <a:rPr lang="en" sz="1800">
                <a:solidFill>
                  <a:srgbClr val="222222"/>
                </a:solidFill>
                <a:latin typeface="Calibri"/>
                <a:ea typeface="Calibri"/>
                <a:cs typeface="Calibri"/>
                <a:sym typeface="Calibri"/>
              </a:rPr>
              <a:t>Keywords: </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Crusades AND cause</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“Crusades beginning” OR “crusades start” OR “first crusades” </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reason</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“first crusade” NOT “second crusade” </a:t>
            </a:r>
            <a:br>
              <a:rPr lang="en" sz="1800">
                <a:solidFill>
                  <a:srgbClr val="222222"/>
                </a:solidFill>
                <a:highlight>
                  <a:srgbClr val="FFFF00"/>
                </a:highlight>
                <a:latin typeface="Calibri"/>
                <a:ea typeface="Calibri"/>
                <a:cs typeface="Calibri"/>
                <a:sym typeface="Calibri"/>
              </a:rPr>
            </a:br>
            <a:endParaRPr sz="1800">
              <a:latin typeface="Arial"/>
              <a:ea typeface="Arial"/>
              <a:cs typeface="Arial"/>
              <a:sym typeface="Arial"/>
            </a:endParaRPr>
          </a:p>
          <a:p>
            <a:pPr marL="457200" lvl="0" indent="-228600" algn="l" rtl="0">
              <a:lnSpc>
                <a:spcPct val="107000"/>
              </a:lnSpc>
              <a:spcBef>
                <a:spcPts val="800"/>
              </a:spcBef>
              <a:spcAft>
                <a:spcPts val="0"/>
              </a:spcAft>
              <a:buSzPts val="1400"/>
              <a:buNone/>
            </a:pP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
        <p:nvSpPr>
          <p:cNvPr id="230" name="Google Shape;230;p19"/>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p>
            <a:pPr marL="0" lvl="0" indent="0" algn="l" rtl="0">
              <a:lnSpc>
                <a:spcPct val="107000"/>
              </a:lnSpc>
              <a:spcBef>
                <a:spcPts val="0"/>
              </a:spcBef>
              <a:spcAft>
                <a:spcPts val="0"/>
              </a:spcAft>
              <a:buSzPts val="1400"/>
              <a:buNone/>
            </a:pPr>
            <a:r>
              <a:rPr lang="en" sz="1800" i="1">
                <a:solidFill>
                  <a:srgbClr val="222222"/>
                </a:solidFill>
                <a:latin typeface="Calibri"/>
                <a:ea typeface="Calibri"/>
                <a:cs typeface="Calibri"/>
                <a:sym typeface="Calibri"/>
              </a:rPr>
              <a:t>2) how did they progress</a:t>
            </a:r>
            <a:endParaRPr sz="1800">
              <a:solidFill>
                <a:srgbClr val="222222"/>
              </a:solidFill>
              <a:latin typeface="Calibri"/>
              <a:ea typeface="Calibri"/>
              <a:cs typeface="Calibri"/>
              <a:sym typeface="Calibri"/>
            </a:endParaRPr>
          </a:p>
          <a:p>
            <a:pPr marL="0" lvl="0" indent="0" algn="l" rtl="0">
              <a:lnSpc>
                <a:spcPct val="107000"/>
              </a:lnSpc>
              <a:spcBef>
                <a:spcPts val="800"/>
              </a:spcBef>
              <a:spcAft>
                <a:spcPts val="0"/>
              </a:spcAft>
              <a:buSzPts val="1400"/>
              <a:buNone/>
            </a:pPr>
            <a:endParaRPr sz="1800">
              <a:solidFill>
                <a:srgbClr val="222222"/>
              </a:solidFill>
              <a:latin typeface="Calibri"/>
              <a:ea typeface="Calibri"/>
              <a:cs typeface="Calibri"/>
              <a:sym typeface="Calibri"/>
            </a:endParaRPr>
          </a:p>
          <a:p>
            <a:pPr marL="0" lvl="0" indent="0" algn="l" rtl="0">
              <a:lnSpc>
                <a:spcPct val="107000"/>
              </a:lnSpc>
              <a:spcBef>
                <a:spcPts val="800"/>
              </a:spcBef>
              <a:spcAft>
                <a:spcPts val="0"/>
              </a:spcAft>
              <a:buSzPts val="1400"/>
              <a:buNone/>
            </a:pPr>
            <a:r>
              <a:rPr lang="en" sz="1800">
                <a:solidFill>
                  <a:srgbClr val="222222"/>
                </a:solidFill>
                <a:latin typeface="Calibri"/>
                <a:ea typeface="Calibri"/>
                <a:cs typeface="Calibri"/>
                <a:sym typeface="Calibri"/>
              </a:rPr>
              <a:t>Keywords: </a:t>
            </a:r>
            <a:endParaRPr sz="1800">
              <a:latin typeface="Arial"/>
              <a:ea typeface="Arial"/>
              <a:cs typeface="Arial"/>
              <a:sym typeface="Arial"/>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“crusades development” OR “crusades progression”</a:t>
            </a:r>
            <a:endParaRPr sz="1800">
              <a:latin typeface="Arial"/>
              <a:ea typeface="Arial"/>
              <a:cs typeface="Arial"/>
              <a:sym typeface="Arial"/>
            </a:endParaRPr>
          </a:p>
          <a:p>
            <a:pPr marL="457200" lvl="0" indent="-3175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“first crusade” AND “second crusade” AND “third crusade”</a:t>
            </a:r>
            <a:br>
              <a:rPr lang="en" sz="1800">
                <a:solidFill>
                  <a:srgbClr val="222222"/>
                </a:solidFill>
                <a:highlight>
                  <a:srgbClr val="00FF00"/>
                </a:highlight>
                <a:latin typeface="Calibri"/>
                <a:ea typeface="Calibri"/>
                <a:cs typeface="Calibri"/>
                <a:sym typeface="Calibri"/>
              </a:rPr>
            </a:b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Essay Question - 3</a:t>
            </a:r>
            <a:br>
              <a:rPr lang="en" sz="3600">
                <a:latin typeface="Arial"/>
                <a:ea typeface="Arial"/>
                <a:cs typeface="Arial"/>
                <a:sym typeface="Arial"/>
              </a:rPr>
            </a:br>
            <a:endParaRPr/>
          </a:p>
        </p:txBody>
      </p:sp>
      <p:sp>
        <p:nvSpPr>
          <p:cNvPr id="236" name="Google Shape;236;p20"/>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p>
            <a:pPr marL="0" lvl="0" indent="0" algn="l" rtl="0">
              <a:lnSpc>
                <a:spcPct val="107000"/>
              </a:lnSpc>
              <a:spcBef>
                <a:spcPts val="0"/>
              </a:spcBef>
              <a:spcAft>
                <a:spcPts val="0"/>
              </a:spcAft>
              <a:buSzPts val="1400"/>
              <a:buNone/>
            </a:pPr>
            <a:r>
              <a:rPr lang="en" sz="1800" i="1">
                <a:solidFill>
                  <a:srgbClr val="222222"/>
                </a:solidFill>
                <a:latin typeface="Calibri"/>
                <a:ea typeface="Calibri"/>
                <a:cs typeface="Calibri"/>
                <a:sym typeface="Calibri"/>
              </a:rPr>
              <a:t>3) what did they achieve? </a:t>
            </a:r>
            <a:endParaRPr/>
          </a:p>
          <a:p>
            <a:pPr marL="342900" lvl="0" indent="-254000" algn="l" rtl="0">
              <a:lnSpc>
                <a:spcPct val="107000"/>
              </a:lnSpc>
              <a:spcBef>
                <a:spcPts val="0"/>
              </a:spcBef>
              <a:spcAft>
                <a:spcPts val="0"/>
              </a:spcAft>
              <a:buSzPts val="1400"/>
              <a:buFont typeface="Noto Sans Symbols"/>
              <a:buNone/>
            </a:pPr>
            <a:endParaRPr sz="1800">
              <a:solidFill>
                <a:srgbClr val="222222"/>
              </a:solidFill>
              <a:latin typeface="Calibri"/>
              <a:ea typeface="Calibri"/>
              <a:cs typeface="Calibri"/>
              <a:sym typeface="Calibri"/>
            </a:endParaRPr>
          </a:p>
          <a:p>
            <a:pPr marL="0" lvl="0" indent="0" algn="l" rtl="0">
              <a:lnSpc>
                <a:spcPct val="107000"/>
              </a:lnSpc>
              <a:spcBef>
                <a:spcPts val="0"/>
              </a:spcBef>
              <a:spcAft>
                <a:spcPts val="0"/>
              </a:spcAft>
              <a:buSzPts val="1400"/>
              <a:buNone/>
            </a:pPr>
            <a:r>
              <a:rPr lang="en" sz="1800">
                <a:solidFill>
                  <a:srgbClr val="222222"/>
                </a:solidFill>
                <a:latin typeface="Calibri"/>
                <a:ea typeface="Calibri"/>
                <a:cs typeface="Calibri"/>
                <a:sym typeface="Calibri"/>
              </a:rPr>
              <a:t>Keywords: </a:t>
            </a:r>
            <a:endParaRPr/>
          </a:p>
          <a:p>
            <a:pPr marL="0" lvl="0" indent="0" algn="l" rtl="0">
              <a:lnSpc>
                <a:spcPct val="107000"/>
              </a:lnSpc>
              <a:spcBef>
                <a:spcPts val="0"/>
              </a:spcBef>
              <a:spcAft>
                <a:spcPts val="0"/>
              </a:spcAft>
              <a:buSzPts val="1400"/>
              <a:buNone/>
            </a:pPr>
            <a:endParaRPr sz="1800">
              <a:latin typeface="Arial"/>
              <a:ea typeface="Arial"/>
              <a:cs typeface="Arial"/>
              <a:sym typeface="Arial"/>
            </a:endParaRPr>
          </a:p>
          <a:p>
            <a:pPr marL="342900" lvl="0" indent="-342900" algn="l" rtl="0">
              <a:lnSpc>
                <a:spcPct val="107000"/>
              </a:lnSpc>
              <a:spcBef>
                <a:spcPts val="0"/>
              </a:spcBef>
              <a:spcAft>
                <a:spcPts val="0"/>
              </a:spcAft>
              <a:buSzPts val="1400"/>
              <a:buFont typeface="Noto Sans Symbols"/>
              <a:buChar char="∙"/>
            </a:pPr>
            <a:r>
              <a:rPr lang="en" sz="1800">
                <a:solidFill>
                  <a:srgbClr val="222222"/>
                </a:solidFill>
                <a:latin typeface="Calibri"/>
                <a:ea typeface="Calibri"/>
                <a:cs typeface="Calibri"/>
                <a:sym typeface="Calibri"/>
              </a:rPr>
              <a:t>“crusade* outcomes” OR “crusade* result” OR “crusade* achieve*”</a:t>
            </a:r>
            <a:endParaRPr sz="1800">
              <a:latin typeface="Arial"/>
              <a:ea typeface="Arial"/>
              <a:cs typeface="Arial"/>
              <a:sym typeface="Arial"/>
            </a:endParaRPr>
          </a:p>
          <a:p>
            <a:pPr marL="342900" lvl="0" indent="-342900" algn="l" rtl="0">
              <a:lnSpc>
                <a:spcPct val="107000"/>
              </a:lnSpc>
              <a:spcBef>
                <a:spcPts val="0"/>
              </a:spcBef>
              <a:spcAft>
                <a:spcPts val="0"/>
              </a:spcAft>
              <a:buSzPts val="1400"/>
              <a:buFont typeface="Noto Sans Symbols"/>
              <a:buChar char="∙"/>
            </a:pPr>
            <a:r>
              <a:rPr lang="en" sz="1800">
                <a:solidFill>
                  <a:srgbClr val="222222"/>
                </a:solidFill>
                <a:latin typeface="Calibri"/>
                <a:ea typeface="Calibri"/>
                <a:cs typeface="Calibri"/>
                <a:sym typeface="Calibri"/>
              </a:rPr>
              <a:t>“crusade* success” OR “crusade* fail*”</a:t>
            </a:r>
            <a:br>
              <a:rPr lang="en" sz="1800">
                <a:solidFill>
                  <a:srgbClr val="222222"/>
                </a:solidFill>
                <a:latin typeface="Calibri"/>
                <a:ea typeface="Calibri"/>
                <a:cs typeface="Calibri"/>
                <a:sym typeface="Calibri"/>
              </a:rPr>
            </a:br>
            <a:endParaRPr sz="1800">
              <a:latin typeface="Arial"/>
              <a:ea typeface="Arial"/>
              <a:cs typeface="Arial"/>
              <a:sym typeface="Arial"/>
            </a:endParaRPr>
          </a:p>
          <a:p>
            <a:pPr marL="342900" lvl="0" indent="-254000" algn="l" rtl="0">
              <a:lnSpc>
                <a:spcPct val="107000"/>
              </a:lnSpc>
              <a:spcBef>
                <a:spcPts val="0"/>
              </a:spcBef>
              <a:spcAft>
                <a:spcPts val="0"/>
              </a:spcAft>
              <a:buSzPts val="1400"/>
              <a:buFont typeface="Noto Sans Symbols"/>
              <a:buNone/>
            </a:pPr>
            <a:endParaRPr sz="1800">
              <a:latin typeface="Arial"/>
              <a:ea typeface="Arial"/>
              <a:cs typeface="Arial"/>
              <a:sym typeface="Arial"/>
            </a:endParaRPr>
          </a:p>
          <a:p>
            <a:pPr marL="457200" lvl="0" indent="-228600" algn="l" rtl="0">
              <a:lnSpc>
                <a:spcPct val="107000"/>
              </a:lnSpc>
              <a:spcBef>
                <a:spcPts val="800"/>
              </a:spcBef>
              <a:spcAft>
                <a:spcPts val="0"/>
              </a:spcAft>
              <a:buSzPts val="1400"/>
              <a:buNone/>
            </a:pPr>
            <a:endParaRPr sz="1800">
              <a:latin typeface="Arial"/>
              <a:ea typeface="Arial"/>
              <a:cs typeface="Arial"/>
              <a:sym typeface="Arial"/>
            </a:endParaRPr>
          </a:p>
          <a:p>
            <a:pPr marL="457200" lvl="0" indent="-228600" algn="l" rtl="0">
              <a:lnSpc>
                <a:spcPct val="115000"/>
              </a:lnSpc>
              <a:spcBef>
                <a:spcPts val="800"/>
              </a:spcBef>
              <a:spcAft>
                <a:spcPts val="0"/>
              </a:spcAft>
              <a:buSzPts val="1400"/>
              <a:buNone/>
            </a:pPr>
            <a:endParaRPr/>
          </a:p>
        </p:txBody>
      </p:sp>
      <p:sp>
        <p:nvSpPr>
          <p:cNvPr id="237" name="Google Shape;237;p20"/>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p>
            <a:pPr marL="139700" lvl="0" indent="0" algn="l" rtl="0">
              <a:lnSpc>
                <a:spcPct val="115000"/>
              </a:lnSpc>
              <a:spcBef>
                <a:spcPts val="0"/>
              </a:spcBef>
              <a:spcAft>
                <a:spcPts val="0"/>
              </a:spcAft>
              <a:buSzPts val="1400"/>
              <a:buNone/>
            </a:pPr>
            <a:r>
              <a:rPr lang="en" sz="1800">
                <a:latin typeface="Calibri"/>
                <a:ea typeface="Calibri"/>
                <a:cs typeface="Calibri"/>
                <a:sym typeface="Calibri"/>
              </a:rPr>
              <a:t>4) </a:t>
            </a:r>
            <a:r>
              <a:rPr lang="en" sz="1800" i="1">
                <a:solidFill>
                  <a:srgbClr val="222222"/>
                </a:solidFill>
                <a:latin typeface="Calibri"/>
                <a:ea typeface="Calibri"/>
                <a:cs typeface="Calibri"/>
                <a:sym typeface="Calibri"/>
              </a:rPr>
              <a:t>What has the long-term impact of the crusades been?</a:t>
            </a:r>
            <a:endParaRPr sz="1800">
              <a:latin typeface="Calibri"/>
              <a:ea typeface="Calibri"/>
              <a:cs typeface="Calibri"/>
              <a:sym typeface="Calibri"/>
            </a:endParaRPr>
          </a:p>
          <a:p>
            <a:pPr marL="457200" lvl="0" indent="-228600" algn="l" rtl="0">
              <a:lnSpc>
                <a:spcPct val="115000"/>
              </a:lnSpc>
              <a:spcBef>
                <a:spcPts val="0"/>
              </a:spcBef>
              <a:spcAft>
                <a:spcPts val="0"/>
              </a:spcAft>
              <a:buSzPts val="1400"/>
              <a:buNone/>
            </a:pPr>
            <a:endParaRPr sz="1800">
              <a:latin typeface="Calibri"/>
              <a:ea typeface="Calibri"/>
              <a:cs typeface="Calibri"/>
              <a:sym typeface="Calibri"/>
            </a:endParaRPr>
          </a:p>
          <a:p>
            <a:pPr marL="0" lvl="0" indent="0" algn="l" rtl="0">
              <a:lnSpc>
                <a:spcPct val="107000"/>
              </a:lnSpc>
              <a:spcBef>
                <a:spcPts val="0"/>
              </a:spcBef>
              <a:spcAft>
                <a:spcPts val="0"/>
              </a:spcAft>
              <a:buSzPts val="1400"/>
              <a:buNone/>
            </a:pPr>
            <a:r>
              <a:rPr lang="en" sz="1800">
                <a:solidFill>
                  <a:srgbClr val="222222"/>
                </a:solidFill>
                <a:latin typeface="Calibri"/>
                <a:ea typeface="Calibri"/>
                <a:cs typeface="Calibri"/>
                <a:sym typeface="Calibri"/>
              </a:rPr>
              <a:t>Keywords: </a:t>
            </a:r>
            <a:endParaRPr sz="1800">
              <a:latin typeface="Calibri"/>
              <a:ea typeface="Calibri"/>
              <a:cs typeface="Calibri"/>
              <a:sym typeface="Calibri"/>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AND “long term” </a:t>
            </a:r>
            <a:endParaRPr sz="1800">
              <a:latin typeface="Calibri"/>
              <a:ea typeface="Calibri"/>
              <a:cs typeface="Calibri"/>
              <a:sym typeface="Calibri"/>
            </a:endParaRPr>
          </a:p>
          <a:p>
            <a:pPr marL="228600" lvl="0" indent="-228600" algn="l" rtl="0">
              <a:lnSpc>
                <a:spcPct val="107000"/>
              </a:lnSpc>
              <a:spcBef>
                <a:spcPts val="800"/>
              </a:spcBef>
              <a:spcAft>
                <a:spcPts val="0"/>
              </a:spcAft>
              <a:buSzPts val="1400"/>
              <a:buChar char="●"/>
            </a:pPr>
            <a:r>
              <a:rPr lang="en" sz="1800">
                <a:solidFill>
                  <a:srgbClr val="222222"/>
                </a:solidFill>
                <a:latin typeface="Calibri"/>
                <a:ea typeface="Calibri"/>
                <a:cs typeface="Calibri"/>
                <a:sym typeface="Calibri"/>
              </a:rPr>
              <a:t>Crusade* AND effect</a:t>
            </a:r>
            <a:endParaRPr sz="1800">
              <a:latin typeface="Calibri"/>
              <a:ea typeface="Calibri"/>
              <a:cs typeface="Calibri"/>
              <a:sym typeface="Calibri"/>
            </a:endParaRPr>
          </a:p>
          <a:p>
            <a:pPr marL="228600" lvl="0" indent="-228600" algn="l" rtl="0">
              <a:lnSpc>
                <a:spcPct val="107000"/>
              </a:lnSpc>
              <a:spcBef>
                <a:spcPts val="800"/>
              </a:spcBef>
              <a:spcAft>
                <a:spcPts val="800"/>
              </a:spcAft>
              <a:buSzPts val="1400"/>
              <a:buChar char="●"/>
            </a:pPr>
            <a:r>
              <a:rPr lang="en" sz="1800">
                <a:solidFill>
                  <a:srgbClr val="222222"/>
                </a:solidFill>
                <a:latin typeface="Calibri"/>
                <a:ea typeface="Calibri"/>
                <a:cs typeface="Calibri"/>
                <a:sym typeface="Calibri"/>
              </a:rPr>
              <a:t>Crusade* AND change</a:t>
            </a:r>
            <a:endParaRPr sz="18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46608" y="369300"/>
            <a:ext cx="4991519" cy="122322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ct val="111111"/>
              <a:buNone/>
            </a:pPr>
            <a:r>
              <a:rPr lang="en" sz="9000" dirty="0">
                <a:solidFill>
                  <a:schemeClr val="accent1"/>
                </a:solidFill>
              </a:rPr>
              <a:t>Questions?</a:t>
            </a:r>
            <a:endParaRPr sz="9000" dirty="0">
              <a:solidFill>
                <a:schemeClr val="accent1"/>
              </a:solidFill>
            </a:endParaRPr>
          </a:p>
        </p:txBody>
      </p:sp>
      <p:sp>
        <p:nvSpPr>
          <p:cNvPr id="244" name="Google Shape;244;p21"/>
          <p:cNvSpPr txBox="1"/>
          <p:nvPr/>
        </p:nvSpPr>
        <p:spPr>
          <a:xfrm>
            <a:off x="4951100" y="4774200"/>
            <a:ext cx="3892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Open Sans"/>
                <a:ea typeface="Open Sans"/>
                <a:cs typeface="Open Sans"/>
                <a:sym typeface="Open Sans"/>
              </a:rPr>
              <a:t>Schulz, C. (1960, April 13). </a:t>
            </a:r>
            <a:r>
              <a:rPr lang="en" sz="1200" b="0" i="1" u="none" strike="noStrike" cap="none" dirty="0">
                <a:solidFill>
                  <a:srgbClr val="000000"/>
                </a:solidFill>
                <a:latin typeface="Open Sans"/>
                <a:ea typeface="Open Sans"/>
                <a:cs typeface="Open Sans"/>
                <a:sym typeface="Open Sans"/>
              </a:rPr>
              <a:t>Peanuts [daily strip]</a:t>
            </a:r>
            <a:r>
              <a:rPr lang="en" sz="1200" b="0" i="0" u="none" strike="noStrike" cap="none" dirty="0">
                <a:solidFill>
                  <a:srgbClr val="000000"/>
                </a:solidFill>
                <a:latin typeface="Open Sans"/>
                <a:ea typeface="Open Sans"/>
                <a:cs typeface="Open Sans"/>
                <a:sym typeface="Open Sans"/>
              </a:rPr>
              <a:t>. </a:t>
            </a:r>
            <a:endParaRPr sz="1200" b="0" i="0" u="none" strike="noStrike" cap="none" dirty="0">
              <a:solidFill>
                <a:srgbClr val="000000"/>
              </a:solidFill>
              <a:latin typeface="Open Sans"/>
              <a:ea typeface="Open Sans"/>
              <a:cs typeface="Open Sans"/>
              <a:sym typeface="Open Sans"/>
            </a:endParaRPr>
          </a:p>
        </p:txBody>
      </p:sp>
      <p:sp>
        <p:nvSpPr>
          <p:cNvPr id="245" name="Google Shape;245;p21"/>
          <p:cNvSpPr txBox="1"/>
          <p:nvPr/>
        </p:nvSpPr>
        <p:spPr>
          <a:xfrm>
            <a:off x="1330696" y="1740784"/>
            <a:ext cx="31935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Open Sans"/>
                <a:ea typeface="Open Sans"/>
                <a:cs typeface="Open Sans"/>
                <a:sym typeface="Open Sans"/>
              </a:rPr>
              <a:t>1300 550 727 – Perth Ext. 203</a:t>
            </a:r>
          </a:p>
          <a:p>
            <a:pPr marL="0" marR="0" lvl="0" indent="0" algn="l" rtl="0">
              <a:lnSpc>
                <a:spcPct val="100000"/>
              </a:lnSpc>
              <a:spcBef>
                <a:spcPts val="0"/>
              </a:spcBef>
              <a:spcAft>
                <a:spcPts val="0"/>
              </a:spcAft>
              <a:buClr>
                <a:srgbClr val="000000"/>
              </a:buClr>
              <a:buSzPts val="1400"/>
              <a:buFont typeface="Arial"/>
              <a:buNone/>
            </a:pPr>
            <a:endParaRPr lang="en" b="1" dirty="0">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Open Sans"/>
                <a:ea typeface="Open Sans"/>
                <a:cs typeface="Open Sans"/>
                <a:sym typeface="Open Sans"/>
              </a:rPr>
              <a:t>libraryhelpdesk@morling.edu.au</a:t>
            </a:r>
            <a:endParaRPr sz="1400" b="1" i="0" u="none" strike="noStrike" cap="none" dirty="0">
              <a:solidFill>
                <a:srgbClr val="000000"/>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9707109A-6391-CD94-CF7C-5EFA8E887169}"/>
              </a:ext>
            </a:extLst>
          </p:cNvPr>
          <p:cNvPicPr>
            <a:picLocks noChangeAspect="1"/>
          </p:cNvPicPr>
          <p:nvPr/>
        </p:nvPicPr>
        <p:blipFill>
          <a:blip r:embed="rId3"/>
          <a:stretch>
            <a:fillRect/>
          </a:stretch>
        </p:blipFill>
        <p:spPr>
          <a:xfrm>
            <a:off x="914101" y="1740784"/>
            <a:ext cx="495369" cy="724001"/>
          </a:xfrm>
          <a:prstGeom prst="rect">
            <a:avLst/>
          </a:prstGeom>
        </p:spPr>
      </p:pic>
      <p:pic>
        <p:nvPicPr>
          <p:cNvPr id="243" name="Google Shape;243;p21"/>
          <p:cNvPicPr preferRelativeResize="0"/>
          <p:nvPr/>
        </p:nvPicPr>
        <p:blipFill rotWithShape="1">
          <a:blip r:embed="rId4">
            <a:alphaModFix/>
          </a:blip>
          <a:srcRect/>
          <a:stretch/>
        </p:blipFill>
        <p:spPr>
          <a:xfrm>
            <a:off x="300100" y="3317055"/>
            <a:ext cx="8632554" cy="1457145"/>
          </a:xfrm>
          <a:prstGeom prst="rect">
            <a:avLst/>
          </a:prstGeom>
          <a:noFill/>
          <a:ln>
            <a:noFill/>
          </a:ln>
        </p:spPr>
      </p:pic>
      <p:pic>
        <p:nvPicPr>
          <p:cNvPr id="1028" name="Picture 4" descr="A notebook with the text WE ARE HERE TO HELP on a white sheet lies on a brown wooden table with colored pens. Business concept.">
            <a:hlinkClick r:id="rId5"/>
            <a:extLst>
              <a:ext uri="{FF2B5EF4-FFF2-40B4-BE49-F238E27FC236}">
                <a16:creationId xmlns:a16="http://schemas.microsoft.com/office/drawing/2014/main" id="{FF51E5D9-BE6F-1CB8-802D-9E47711EE9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3509" y="84748"/>
            <a:ext cx="4133904" cy="2674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064" name="Picture 16" descr="Modern welcome lettering concept">
            <a:hlinkClick r:id="rId3"/>
            <a:extLst>
              <a:ext uri="{FF2B5EF4-FFF2-40B4-BE49-F238E27FC236}">
                <a16:creationId xmlns:a16="http://schemas.microsoft.com/office/drawing/2014/main" id="{90EF4C9F-F4CD-986F-CA7C-44F26D589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637" y="2083361"/>
            <a:ext cx="4089991" cy="2691097"/>
          </a:xfrm>
          <a:prstGeom prst="rect">
            <a:avLst/>
          </a:prstGeom>
          <a:noFill/>
          <a:extLst>
            <a:ext uri="{909E8E84-426E-40DD-AFC4-6F175D3DCCD1}">
              <a14:hiddenFill xmlns:a14="http://schemas.microsoft.com/office/drawing/2010/main">
                <a:solidFill>
                  <a:srgbClr val="FFFFFF"/>
                </a:solidFill>
              </a14:hiddenFill>
            </a:ext>
          </a:extLst>
        </p:spPr>
      </p:pic>
      <p:sp>
        <p:nvSpPr>
          <p:cNvPr id="88" name="Google Shape;88;p3"/>
          <p:cNvSpPr txBox="1">
            <a:spLocks noGrp="1"/>
          </p:cNvSpPr>
          <p:nvPr>
            <p:ph type="title"/>
          </p:nvPr>
        </p:nvSpPr>
        <p:spPr>
          <a:xfrm>
            <a:off x="239177" y="196533"/>
            <a:ext cx="8412447" cy="68782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Perth opening hours during Semester</a:t>
            </a:r>
            <a:endParaRPr dirty="0"/>
          </a:p>
        </p:txBody>
      </p:sp>
      <p:sp>
        <p:nvSpPr>
          <p:cNvPr id="90" name="Google Shape;90;p3"/>
          <p:cNvSpPr txBox="1">
            <a:spLocks noGrp="1"/>
          </p:cNvSpPr>
          <p:nvPr>
            <p:ph type="body" idx="1"/>
          </p:nvPr>
        </p:nvSpPr>
        <p:spPr>
          <a:xfrm>
            <a:off x="177210" y="1305469"/>
            <a:ext cx="8412447" cy="29440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en" sz="1400" b="1" dirty="0">
                <a:solidFill>
                  <a:schemeClr val="accent1"/>
                </a:solidFill>
              </a:rPr>
              <a:t>Monday</a:t>
            </a:r>
            <a:r>
              <a:rPr lang="en" sz="1400" b="1" dirty="0"/>
              <a:t> – </a:t>
            </a:r>
            <a:r>
              <a:rPr lang="en-AU" sz="1400" b="1" dirty="0"/>
              <a:t>8.30am – 4.30pm</a:t>
            </a:r>
            <a:endParaRPr sz="1400" b="1" dirty="0"/>
          </a:p>
          <a:p>
            <a:pPr marL="0" lvl="0" indent="0" algn="l" rtl="0">
              <a:lnSpc>
                <a:spcPct val="115000"/>
              </a:lnSpc>
              <a:spcBef>
                <a:spcPts val="1200"/>
              </a:spcBef>
              <a:spcAft>
                <a:spcPts val="0"/>
              </a:spcAft>
              <a:buSzPts val="1800"/>
              <a:buNone/>
            </a:pPr>
            <a:r>
              <a:rPr lang="en" sz="1400" b="1" dirty="0">
                <a:solidFill>
                  <a:schemeClr val="accent1"/>
                </a:solidFill>
              </a:rPr>
              <a:t>Tuesday</a:t>
            </a:r>
            <a:r>
              <a:rPr lang="en" sz="1400" b="1" dirty="0"/>
              <a:t> </a:t>
            </a:r>
            <a:r>
              <a:rPr lang="en-AU" sz="1400" b="1" dirty="0"/>
              <a:t>– 8.30am – 6.15pm </a:t>
            </a:r>
            <a:r>
              <a:rPr lang="en-AU" sz="1100" b="1" i="1" dirty="0">
                <a:solidFill>
                  <a:schemeClr val="accent1"/>
                </a:solidFill>
              </a:rPr>
              <a:t>(with library staff available 8.30-4.30pm)</a:t>
            </a:r>
            <a:endParaRPr sz="1100" b="1" i="1" dirty="0">
              <a:solidFill>
                <a:schemeClr val="accent1"/>
              </a:solidFill>
            </a:endParaRPr>
          </a:p>
          <a:p>
            <a:pPr marL="0" indent="0">
              <a:spcBef>
                <a:spcPts val="1200"/>
              </a:spcBef>
              <a:buNone/>
            </a:pPr>
            <a:r>
              <a:rPr lang="en-AU" sz="1400" b="1" dirty="0">
                <a:solidFill>
                  <a:schemeClr val="accent1"/>
                </a:solidFill>
              </a:rPr>
              <a:t>Wednesday</a:t>
            </a:r>
            <a:r>
              <a:rPr lang="en-AU" sz="1400" b="1" dirty="0"/>
              <a:t> – 8.30am – 6.15pm </a:t>
            </a:r>
            <a:r>
              <a:rPr lang="en-US" sz="1100" b="1" i="1" dirty="0">
                <a:solidFill>
                  <a:schemeClr val="accent1"/>
                </a:solidFill>
              </a:rPr>
              <a:t>(with library staff available 8.30-4.30pm)</a:t>
            </a:r>
          </a:p>
          <a:p>
            <a:pPr marL="0" lvl="0" indent="0" algn="l" rtl="0">
              <a:lnSpc>
                <a:spcPct val="115000"/>
              </a:lnSpc>
              <a:spcBef>
                <a:spcPts val="1200"/>
              </a:spcBef>
              <a:spcAft>
                <a:spcPts val="0"/>
              </a:spcAft>
              <a:buSzPts val="1800"/>
              <a:buNone/>
            </a:pPr>
            <a:r>
              <a:rPr lang="en-AU" sz="1400" b="1" dirty="0">
                <a:solidFill>
                  <a:schemeClr val="accent1"/>
                </a:solidFill>
              </a:rPr>
              <a:t>Thursday</a:t>
            </a:r>
            <a:r>
              <a:rPr lang="en-AU" sz="1400" b="1" dirty="0"/>
              <a:t> – 8.30am – 4.30pm</a:t>
            </a:r>
            <a:r>
              <a:rPr lang="en-AU" sz="1400" b="1" i="1" dirty="0"/>
              <a:t> </a:t>
            </a:r>
            <a:r>
              <a:rPr lang="en-AU" sz="1100" b="1" i="1" dirty="0">
                <a:solidFill>
                  <a:schemeClr val="accent1"/>
                </a:solidFill>
              </a:rPr>
              <a:t>(with library staff available  9 – 12pm)</a:t>
            </a:r>
          </a:p>
          <a:p>
            <a:pPr marL="0" lvl="0" indent="0" algn="l" rtl="0">
              <a:lnSpc>
                <a:spcPct val="115000"/>
              </a:lnSpc>
              <a:spcBef>
                <a:spcPts val="1200"/>
              </a:spcBef>
              <a:spcAft>
                <a:spcPts val="0"/>
              </a:spcAft>
              <a:buSzPts val="1800"/>
              <a:buNone/>
            </a:pPr>
            <a:r>
              <a:rPr lang="en-AU" sz="1400" b="1" dirty="0">
                <a:solidFill>
                  <a:schemeClr val="accent1"/>
                </a:solidFill>
              </a:rPr>
              <a:t>Friday</a:t>
            </a:r>
            <a:r>
              <a:rPr lang="en-AU" sz="1400" b="1" dirty="0"/>
              <a:t> - CLOSED</a:t>
            </a:r>
            <a:endParaRPr sz="1400" b="1" dirty="0"/>
          </a:p>
          <a:p>
            <a:pPr marL="0" lvl="0" indent="0" algn="l" rtl="0">
              <a:lnSpc>
                <a:spcPct val="115000"/>
              </a:lnSpc>
              <a:spcBef>
                <a:spcPts val="1200"/>
              </a:spcBef>
              <a:spcAft>
                <a:spcPts val="0"/>
              </a:spcAft>
              <a:buSzPts val="1800"/>
              <a:buNone/>
            </a:pPr>
            <a:r>
              <a:rPr lang="en" sz="1400" b="1" dirty="0">
                <a:solidFill>
                  <a:schemeClr val="accent1"/>
                </a:solidFill>
              </a:rPr>
              <a:t>Saturday</a:t>
            </a:r>
            <a:r>
              <a:rPr lang="en" sz="1400" b="1" dirty="0"/>
              <a:t> - </a:t>
            </a:r>
            <a:r>
              <a:rPr lang="en-AU" sz="1400" b="1" dirty="0"/>
              <a:t>CLOSED</a:t>
            </a:r>
            <a:endParaRPr sz="1400" b="1" dirty="0"/>
          </a:p>
          <a:p>
            <a:pPr marL="0" lvl="0" indent="0" algn="l" rtl="0">
              <a:lnSpc>
                <a:spcPct val="115000"/>
              </a:lnSpc>
              <a:spcBef>
                <a:spcPts val="1200"/>
              </a:spcBef>
              <a:spcAft>
                <a:spcPts val="1200"/>
              </a:spcAft>
              <a:buSzPts val="1800"/>
              <a:buNone/>
            </a:pPr>
            <a:r>
              <a:rPr lang="en" sz="1400" b="1" dirty="0">
                <a:solidFill>
                  <a:schemeClr val="accent1"/>
                </a:solidFill>
              </a:rPr>
              <a:t>Sunday and public holidays </a:t>
            </a:r>
            <a:r>
              <a:rPr lang="en" sz="1400" b="1" dirty="0"/>
              <a:t>- CLOSED</a:t>
            </a:r>
            <a:endParaRPr sz="1400" b="1" dirty="0"/>
          </a:p>
        </p:txBody>
      </p:sp>
      <p:sp>
        <p:nvSpPr>
          <p:cNvPr id="93" name="Google Shape;93;p3">
            <a:hlinkClick r:id="rId5"/>
          </p:cNvPr>
          <p:cNvSpPr txBox="1"/>
          <p:nvPr/>
        </p:nvSpPr>
        <p:spPr>
          <a:xfrm>
            <a:off x="9167600" y="3787800"/>
            <a:ext cx="687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Open Sans"/>
              <a:ea typeface="Open Sans"/>
              <a:cs typeface="Open Sans"/>
              <a:sym typeface="Open Sans"/>
            </a:endParaRPr>
          </a:p>
        </p:txBody>
      </p:sp>
      <p:pic>
        <p:nvPicPr>
          <p:cNvPr id="2054" name="Picture 6" descr="Woman Writing in a Library with a Piece of Paper Generative AI">
            <a:hlinkClick r:id="rId6"/>
            <a:extLst>
              <a:ext uri="{FF2B5EF4-FFF2-40B4-BE49-F238E27FC236}">
                <a16:creationId xmlns:a16="http://schemas.microsoft.com/office/drawing/2014/main" id="{95C76E6D-C2A3-7B61-C298-8EB96BB9C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5386" y="54124"/>
            <a:ext cx="2961404" cy="1660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3FA8-BD95-7F27-2EEC-8AC32DED940D}"/>
              </a:ext>
            </a:extLst>
          </p:cNvPr>
          <p:cNvSpPr>
            <a:spLocks noGrp="1"/>
          </p:cNvSpPr>
          <p:nvPr>
            <p:ph type="title"/>
          </p:nvPr>
        </p:nvSpPr>
        <p:spPr>
          <a:xfrm>
            <a:off x="713482" y="164089"/>
            <a:ext cx="8520600" cy="707400"/>
          </a:xfrm>
        </p:spPr>
        <p:txBody>
          <a:bodyPr>
            <a:normAutofit fontScale="90000"/>
          </a:bodyPr>
          <a:lstStyle/>
          <a:p>
            <a:r>
              <a:rPr lang="en-AU" dirty="0"/>
              <a:t>Online contact</a:t>
            </a:r>
          </a:p>
        </p:txBody>
      </p:sp>
      <p:sp>
        <p:nvSpPr>
          <p:cNvPr id="3" name="TextBox 2">
            <a:extLst>
              <a:ext uri="{FF2B5EF4-FFF2-40B4-BE49-F238E27FC236}">
                <a16:creationId xmlns:a16="http://schemas.microsoft.com/office/drawing/2014/main" id="{D40A7A7C-1EAE-033D-BADD-45240FACA35B}"/>
              </a:ext>
            </a:extLst>
          </p:cNvPr>
          <p:cNvSpPr txBox="1"/>
          <p:nvPr/>
        </p:nvSpPr>
        <p:spPr>
          <a:xfrm>
            <a:off x="588818" y="1025237"/>
            <a:ext cx="8395855" cy="3145546"/>
          </a:xfrm>
          <a:prstGeom prst="rect">
            <a:avLst/>
          </a:prstGeom>
          <a:noFill/>
        </p:spPr>
        <p:txBody>
          <a:bodyPr wrap="square" rtlCol="0">
            <a:spAutoFit/>
          </a:bodyPr>
          <a:lstStyle/>
          <a:p>
            <a:r>
              <a:rPr lang="en-AU" sz="1800" dirty="0"/>
              <a:t>Feel free to reach out to our library helpdesk email with any questions when not on campus:  </a:t>
            </a:r>
          </a:p>
          <a:p>
            <a:pPr algn="ctr"/>
            <a:endParaRPr lang="en-AU" sz="1800" dirty="0"/>
          </a:p>
          <a:p>
            <a:r>
              <a:rPr lang="en-AU" sz="1800" u="sng" dirty="0">
                <a:hlinkClick r:id="rId2"/>
              </a:rPr>
              <a:t>libraryhelpdesk@morling.edu.au</a:t>
            </a:r>
            <a:endParaRPr lang="en-AU" sz="1800" u="sng" dirty="0"/>
          </a:p>
          <a:p>
            <a:endParaRPr lang="en-AU" sz="1800" u="sng" dirty="0"/>
          </a:p>
          <a:p>
            <a:r>
              <a:rPr lang="en-AU" sz="1800" dirty="0"/>
              <a:t>                    </a:t>
            </a:r>
            <a:r>
              <a:rPr lang="en-AU" sz="1800" u="sng" dirty="0"/>
              <a:t>OR </a:t>
            </a:r>
          </a:p>
          <a:p>
            <a:endParaRPr lang="en-AU" sz="1800" u="sng" dirty="0"/>
          </a:p>
          <a:p>
            <a:r>
              <a:rPr lang="en-AU" sz="1800" dirty="0"/>
              <a:t>Phone us on </a:t>
            </a:r>
            <a:r>
              <a:rPr lang="en" sz="1800" b="1" dirty="0">
                <a:latin typeface="Open Sans"/>
                <a:ea typeface="Open Sans"/>
                <a:cs typeface="Open Sans"/>
                <a:sym typeface="Open Sans"/>
              </a:rPr>
              <a:t>1300 550 727 </a:t>
            </a:r>
          </a:p>
          <a:p>
            <a:endParaRPr lang="en" sz="1800" b="1" dirty="0">
              <a:latin typeface="Open Sans"/>
              <a:ea typeface="Open Sans"/>
              <a:cs typeface="Open Sans"/>
              <a:sym typeface="Open Sans"/>
            </a:endParaRPr>
          </a:p>
          <a:p>
            <a:r>
              <a:rPr lang="en" sz="1800" b="1" dirty="0">
                <a:latin typeface="Open Sans"/>
                <a:ea typeface="Open Sans"/>
                <a:cs typeface="Open Sans"/>
                <a:sym typeface="Open Sans"/>
              </a:rPr>
              <a:t>Library Extension is 203</a:t>
            </a:r>
          </a:p>
          <a:p>
            <a:endParaRPr lang="en-AU" dirty="0"/>
          </a:p>
        </p:txBody>
      </p:sp>
      <p:pic>
        <p:nvPicPr>
          <p:cNvPr id="4" name="Picture 3" descr="Concept customer and operator, online technical support 24-7 for web page. Vector illustration female hotline operator advises client. Online assistant, virtual help service.">
            <a:extLst>
              <a:ext uri="{FF2B5EF4-FFF2-40B4-BE49-F238E27FC236}">
                <a16:creationId xmlns:a16="http://schemas.microsoft.com/office/drawing/2014/main" id="{30688607-8053-4F16-3FF8-0679EF07AE49}"/>
              </a:ext>
            </a:extLst>
          </p:cNvPr>
          <p:cNvPicPr>
            <a:picLocks noChangeAspect="1"/>
          </p:cNvPicPr>
          <p:nvPr/>
        </p:nvPicPr>
        <p:blipFill>
          <a:blip r:embed="rId3"/>
          <a:stretch>
            <a:fillRect/>
          </a:stretch>
        </p:blipFill>
        <p:spPr>
          <a:xfrm>
            <a:off x="4018887" y="1536070"/>
            <a:ext cx="3220142" cy="3607430"/>
          </a:xfrm>
          <a:prstGeom prst="rect">
            <a:avLst/>
          </a:prstGeom>
        </p:spPr>
      </p:pic>
    </p:spTree>
    <p:extLst>
      <p:ext uri="{BB962C8B-B14F-4D97-AF65-F5344CB8AC3E}">
        <p14:creationId xmlns:p14="http://schemas.microsoft.com/office/powerpoint/2010/main" val="181261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4"/>
          <p:cNvPicPr preferRelativeResize="0"/>
          <p:nvPr/>
        </p:nvPicPr>
        <p:blipFill rotWithShape="1">
          <a:blip r:embed="rId3">
            <a:alphaModFix/>
          </a:blip>
          <a:srcRect/>
          <a:stretch/>
        </p:blipFill>
        <p:spPr>
          <a:xfrm rot="426179">
            <a:off x="5585262" y="640213"/>
            <a:ext cx="2905125" cy="1571625"/>
          </a:xfrm>
          <a:prstGeom prst="rect">
            <a:avLst/>
          </a:prstGeom>
          <a:noFill/>
          <a:ln>
            <a:noFill/>
          </a:ln>
        </p:spPr>
      </p:pic>
      <p:pic>
        <p:nvPicPr>
          <p:cNvPr id="99" name="Google Shape;99;p4"/>
          <p:cNvPicPr preferRelativeResize="0"/>
          <p:nvPr/>
        </p:nvPicPr>
        <p:blipFill rotWithShape="1">
          <a:blip r:embed="rId4">
            <a:alphaModFix/>
          </a:blip>
          <a:srcRect l="16040" t="19871" r="16672" b="17640"/>
          <a:stretch/>
        </p:blipFill>
        <p:spPr>
          <a:xfrm>
            <a:off x="2671675" y="3762000"/>
            <a:ext cx="1487549" cy="1381498"/>
          </a:xfrm>
          <a:prstGeom prst="rect">
            <a:avLst/>
          </a:prstGeom>
          <a:noFill/>
          <a:ln>
            <a:noFill/>
          </a:ln>
        </p:spPr>
      </p:pic>
      <p:sp>
        <p:nvSpPr>
          <p:cNvPr id="100" name="Google Shape;100;p4"/>
          <p:cNvSpPr txBox="1">
            <a:spLocks noGrp="1"/>
          </p:cNvSpPr>
          <p:nvPr>
            <p:ph type="title"/>
          </p:nvPr>
        </p:nvSpPr>
        <p:spPr>
          <a:xfrm>
            <a:off x="2071050" y="2218050"/>
            <a:ext cx="50019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What CAN the library help with?</a:t>
            </a:r>
            <a:endParaRPr dirty="0"/>
          </a:p>
        </p:txBody>
      </p:sp>
      <p:pic>
        <p:nvPicPr>
          <p:cNvPr id="101" name="Google Shape;101;p4"/>
          <p:cNvPicPr preferRelativeResize="0"/>
          <p:nvPr/>
        </p:nvPicPr>
        <p:blipFill rotWithShape="1">
          <a:blip r:embed="rId5">
            <a:alphaModFix/>
          </a:blip>
          <a:srcRect/>
          <a:stretch/>
        </p:blipFill>
        <p:spPr>
          <a:xfrm>
            <a:off x="6999961" y="2859175"/>
            <a:ext cx="1894789" cy="1588399"/>
          </a:xfrm>
          <a:prstGeom prst="rect">
            <a:avLst/>
          </a:prstGeom>
          <a:noFill/>
          <a:ln>
            <a:noFill/>
          </a:ln>
          <a:effectLst>
            <a:outerShdw blurRad="57150" dist="19050" dir="5400000" algn="bl" rotWithShape="0">
              <a:srgbClr val="000000">
                <a:alpha val="49803"/>
              </a:srgbClr>
            </a:outerShdw>
          </a:effectLst>
        </p:spPr>
      </p:pic>
      <p:grpSp>
        <p:nvGrpSpPr>
          <p:cNvPr id="102" name="Google Shape;102;p4"/>
          <p:cNvGrpSpPr/>
          <p:nvPr/>
        </p:nvGrpSpPr>
        <p:grpSpPr>
          <a:xfrm>
            <a:off x="555928" y="513407"/>
            <a:ext cx="2596794" cy="1588394"/>
            <a:chOff x="924190" y="1756800"/>
            <a:chExt cx="3405185" cy="2381400"/>
          </a:xfrm>
        </p:grpSpPr>
        <p:pic>
          <p:nvPicPr>
            <p:cNvPr id="103" name="Google Shape;103;p4"/>
            <p:cNvPicPr preferRelativeResize="0"/>
            <p:nvPr/>
          </p:nvPicPr>
          <p:blipFill rotWithShape="1">
            <a:blip r:embed="rId6">
              <a:alphaModFix/>
            </a:blip>
            <a:srcRect l="17117" r="3377"/>
            <a:stretch/>
          </p:blipFill>
          <p:spPr>
            <a:xfrm>
              <a:off x="924190" y="1756800"/>
              <a:ext cx="3405185" cy="2381400"/>
            </a:xfrm>
            <a:prstGeom prst="rect">
              <a:avLst/>
            </a:prstGeom>
            <a:noFill/>
            <a:ln>
              <a:noFill/>
            </a:ln>
            <a:effectLst>
              <a:outerShdw blurRad="57150" dist="19050" dir="5400000" algn="bl" rotWithShape="0">
                <a:srgbClr val="000000">
                  <a:alpha val="49803"/>
                </a:srgbClr>
              </a:outerShdw>
            </a:effectLst>
          </p:spPr>
        </p:pic>
        <p:pic>
          <p:nvPicPr>
            <p:cNvPr id="104" name="Google Shape;104;p4"/>
            <p:cNvPicPr preferRelativeResize="0"/>
            <p:nvPr/>
          </p:nvPicPr>
          <p:blipFill rotWithShape="1">
            <a:blip r:embed="rId7">
              <a:alphaModFix/>
            </a:blip>
            <a:srcRect/>
            <a:stretch/>
          </p:blipFill>
          <p:spPr>
            <a:xfrm>
              <a:off x="3603975" y="3412800"/>
              <a:ext cx="725400" cy="725400"/>
            </a:xfrm>
            <a:prstGeom prst="rect">
              <a:avLst/>
            </a:prstGeom>
            <a:noFill/>
            <a:ln>
              <a:noFill/>
            </a:ln>
          </p:spPr>
        </p:pic>
      </p:grpSp>
      <p:pic>
        <p:nvPicPr>
          <p:cNvPr id="105" name="Google Shape;105;p4"/>
          <p:cNvPicPr preferRelativeResize="0"/>
          <p:nvPr/>
        </p:nvPicPr>
        <p:blipFill rotWithShape="1">
          <a:blip r:embed="rId8">
            <a:alphaModFix/>
          </a:blip>
          <a:srcRect/>
          <a:stretch/>
        </p:blipFill>
        <p:spPr>
          <a:xfrm>
            <a:off x="485851" y="2799650"/>
            <a:ext cx="2144899" cy="1771496"/>
          </a:xfrm>
          <a:prstGeom prst="rect">
            <a:avLst/>
          </a:prstGeom>
          <a:noFill/>
          <a:ln>
            <a:noFill/>
          </a:ln>
        </p:spPr>
      </p:pic>
      <p:pic>
        <p:nvPicPr>
          <p:cNvPr id="106" name="Google Shape;106;p4"/>
          <p:cNvPicPr preferRelativeResize="0"/>
          <p:nvPr/>
        </p:nvPicPr>
        <p:blipFill rotWithShape="1">
          <a:blip r:embed="rId9">
            <a:alphaModFix/>
          </a:blip>
          <a:srcRect/>
          <a:stretch/>
        </p:blipFill>
        <p:spPr>
          <a:xfrm>
            <a:off x="3828225" y="204383"/>
            <a:ext cx="1487550" cy="1114015"/>
          </a:xfrm>
          <a:prstGeom prst="rect">
            <a:avLst/>
          </a:prstGeom>
          <a:noFill/>
          <a:ln>
            <a:noFill/>
          </a:ln>
        </p:spPr>
      </p:pic>
      <p:pic>
        <p:nvPicPr>
          <p:cNvPr id="107" name="Google Shape;107;p4"/>
          <p:cNvPicPr preferRelativeResize="0"/>
          <p:nvPr/>
        </p:nvPicPr>
        <p:blipFill rotWithShape="1">
          <a:blip r:embed="rId10">
            <a:alphaModFix/>
          </a:blip>
          <a:srcRect/>
          <a:stretch/>
        </p:blipFill>
        <p:spPr>
          <a:xfrm>
            <a:off x="4400450" y="2859175"/>
            <a:ext cx="1547475" cy="1547475"/>
          </a:xfrm>
          <a:prstGeom prst="rect">
            <a:avLst/>
          </a:prstGeom>
          <a:noFill/>
          <a:ln>
            <a:noFill/>
          </a:ln>
        </p:spPr>
      </p:pic>
      <p:sp>
        <p:nvSpPr>
          <p:cNvPr id="108" name="Google Shape;108;p4"/>
          <p:cNvSpPr txBox="1"/>
          <p:nvPr/>
        </p:nvSpPr>
        <p:spPr>
          <a:xfrm>
            <a:off x="5124475" y="4571150"/>
            <a:ext cx="314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chemeClr val="hlink"/>
                </a:solidFill>
                <a:latin typeface="Open Sans"/>
                <a:ea typeface="Open Sans"/>
                <a:cs typeface="Open Sans"/>
                <a:sym typeface="Open Sans"/>
                <a:hlinkClick r:id="rId11"/>
              </a:rPr>
              <a:t>libraryhelpdesk@morling.edu.au</a:t>
            </a:r>
            <a:endParaRPr sz="14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18550" y="1231575"/>
            <a:ext cx="55794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What CAN’T the library help with?</a:t>
            </a:r>
            <a:endParaRPr dirty="0"/>
          </a:p>
        </p:txBody>
      </p:sp>
      <p:pic>
        <p:nvPicPr>
          <p:cNvPr id="114" name="Google Shape;114;p5"/>
          <p:cNvPicPr preferRelativeResize="0"/>
          <p:nvPr/>
        </p:nvPicPr>
        <p:blipFill rotWithShape="1">
          <a:blip r:embed="rId3">
            <a:alphaModFix/>
          </a:blip>
          <a:srcRect r="9485"/>
          <a:stretch/>
        </p:blipFill>
        <p:spPr>
          <a:xfrm>
            <a:off x="5121250" y="2571750"/>
            <a:ext cx="3108326" cy="2161474"/>
          </a:xfrm>
          <a:prstGeom prst="rect">
            <a:avLst/>
          </a:prstGeom>
          <a:noFill/>
          <a:ln>
            <a:noFill/>
          </a:ln>
          <a:effectLst>
            <a:outerShdw blurRad="57150" dist="19050" dir="5400000" algn="bl" rotWithShape="0">
              <a:srgbClr val="000000">
                <a:alpha val="49803"/>
              </a:srgbClr>
            </a:outerShdw>
          </a:effectLst>
        </p:spPr>
      </p:pic>
      <p:pic>
        <p:nvPicPr>
          <p:cNvPr id="115" name="Google Shape;115;p5"/>
          <p:cNvPicPr preferRelativeResize="0"/>
          <p:nvPr/>
        </p:nvPicPr>
        <p:blipFill rotWithShape="1">
          <a:blip r:embed="rId4">
            <a:alphaModFix/>
          </a:blip>
          <a:srcRect/>
          <a:stretch/>
        </p:blipFill>
        <p:spPr>
          <a:xfrm>
            <a:off x="422706" y="2301450"/>
            <a:ext cx="3207869" cy="2161480"/>
          </a:xfrm>
          <a:prstGeom prst="rect">
            <a:avLst/>
          </a:prstGeom>
          <a:noFill/>
          <a:ln>
            <a:noFill/>
          </a:ln>
          <a:effectLst>
            <a:outerShdw blurRad="57150" dist="19050" dir="5400000" algn="bl" rotWithShape="0">
              <a:srgbClr val="000000">
                <a:alpha val="49803"/>
              </a:srgbClr>
            </a:outerShdw>
          </a:effectLst>
        </p:spPr>
      </p:pic>
      <p:pic>
        <p:nvPicPr>
          <p:cNvPr id="116" name="Google Shape;116;p5"/>
          <p:cNvPicPr preferRelativeResize="0"/>
          <p:nvPr/>
        </p:nvPicPr>
        <p:blipFill rotWithShape="1">
          <a:blip r:embed="rId5">
            <a:alphaModFix/>
          </a:blip>
          <a:srcRect/>
          <a:stretch/>
        </p:blipFill>
        <p:spPr>
          <a:xfrm>
            <a:off x="6309325" y="291900"/>
            <a:ext cx="2470600" cy="1647075"/>
          </a:xfrm>
          <a:prstGeom prst="rect">
            <a:avLst/>
          </a:prstGeom>
          <a:noFill/>
          <a:ln>
            <a:noFill/>
          </a:ln>
        </p:spPr>
      </p:pic>
      <p:sp>
        <p:nvSpPr>
          <p:cNvPr id="117" name="Google Shape;117;p5"/>
          <p:cNvSpPr txBox="1"/>
          <p:nvPr/>
        </p:nvSpPr>
        <p:spPr>
          <a:xfrm>
            <a:off x="796300" y="4582825"/>
            <a:ext cx="360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chemeClr val="hlink"/>
                </a:solidFill>
                <a:latin typeface="Open Sans"/>
                <a:ea typeface="Open Sans"/>
                <a:cs typeface="Open Sans"/>
                <a:sym typeface="Open Sans"/>
                <a:hlinkClick r:id="rId6"/>
              </a:rPr>
              <a:t>academictutor@morling.edu.au</a:t>
            </a:r>
            <a:endParaRPr sz="14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311700" y="27550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The Library on Moodle</a:t>
            </a:r>
            <a:endParaRPr dirty="0"/>
          </a:p>
        </p:txBody>
      </p:sp>
      <p:sp>
        <p:nvSpPr>
          <p:cNvPr id="123" name="Google Shape;123;p6"/>
          <p:cNvSpPr txBox="1"/>
          <p:nvPr/>
        </p:nvSpPr>
        <p:spPr>
          <a:xfrm>
            <a:off x="5563782" y="275505"/>
            <a:ext cx="28748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https://www.morlingonline.edu.au/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4" name="Google Shape;124;p6"/>
          <p:cNvPicPr preferRelativeResize="0"/>
          <p:nvPr/>
        </p:nvPicPr>
        <p:blipFill rotWithShape="1">
          <a:blip r:embed="rId4">
            <a:alphaModFix/>
          </a:blip>
          <a:srcRect/>
          <a:stretch/>
        </p:blipFill>
        <p:spPr>
          <a:xfrm>
            <a:off x="1717067" y="968245"/>
            <a:ext cx="5873195" cy="3899750"/>
          </a:xfrm>
          <a:prstGeom prst="rect">
            <a:avLst/>
          </a:prstGeom>
          <a:noFill/>
          <a:ln>
            <a:noFill/>
          </a:ln>
        </p:spPr>
      </p:pic>
      <p:sp>
        <p:nvSpPr>
          <p:cNvPr id="125" name="Google Shape;125;p6"/>
          <p:cNvSpPr/>
          <p:nvPr/>
        </p:nvSpPr>
        <p:spPr>
          <a:xfrm>
            <a:off x="6143392" y="1614498"/>
            <a:ext cx="671945" cy="307964"/>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311150" y="444500"/>
            <a:ext cx="8521700" cy="70802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Library Website</a:t>
            </a:r>
            <a:endParaRPr/>
          </a:p>
        </p:txBody>
      </p:sp>
      <p:sp>
        <p:nvSpPr>
          <p:cNvPr id="131" name="Google Shape;131;p7"/>
          <p:cNvSpPr txBox="1"/>
          <p:nvPr/>
        </p:nvSpPr>
        <p:spPr>
          <a:xfrm>
            <a:off x="5563782" y="275505"/>
            <a:ext cx="28748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https://www.morling.edu.au/library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C89DE88F-6758-89CA-A18E-510E45593BFC}"/>
              </a:ext>
            </a:extLst>
          </p:cNvPr>
          <p:cNvPicPr>
            <a:picLocks noChangeAspect="1"/>
          </p:cNvPicPr>
          <p:nvPr/>
        </p:nvPicPr>
        <p:blipFill>
          <a:blip r:embed="rId4"/>
          <a:stretch>
            <a:fillRect/>
          </a:stretch>
        </p:blipFill>
        <p:spPr>
          <a:xfrm>
            <a:off x="1250157" y="1033738"/>
            <a:ext cx="6923752" cy="41597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42DF-FEB8-88C4-54A0-5505BC28DF3D}"/>
              </a:ext>
            </a:extLst>
          </p:cNvPr>
          <p:cNvSpPr>
            <a:spLocks noGrp="1"/>
          </p:cNvSpPr>
          <p:nvPr>
            <p:ph type="title"/>
          </p:nvPr>
        </p:nvSpPr>
        <p:spPr>
          <a:xfrm>
            <a:off x="311700" y="127319"/>
            <a:ext cx="8520600" cy="707400"/>
          </a:xfrm>
        </p:spPr>
        <p:txBody>
          <a:bodyPr>
            <a:normAutofit fontScale="90000"/>
          </a:bodyPr>
          <a:lstStyle/>
          <a:p>
            <a:r>
              <a:rPr lang="en-AU" dirty="0"/>
              <a:t>Getting started : Borrowing in Perth </a:t>
            </a:r>
          </a:p>
        </p:txBody>
      </p:sp>
      <p:pic>
        <p:nvPicPr>
          <p:cNvPr id="4" name="Picture 3">
            <a:extLst>
              <a:ext uri="{FF2B5EF4-FFF2-40B4-BE49-F238E27FC236}">
                <a16:creationId xmlns:a16="http://schemas.microsoft.com/office/drawing/2014/main" id="{9148365C-FD53-0298-43D7-34F4BAFCFDBB}"/>
              </a:ext>
            </a:extLst>
          </p:cNvPr>
          <p:cNvPicPr>
            <a:picLocks noChangeAspect="1"/>
          </p:cNvPicPr>
          <p:nvPr/>
        </p:nvPicPr>
        <p:blipFill>
          <a:blip r:embed="rId2"/>
          <a:stretch>
            <a:fillRect/>
          </a:stretch>
        </p:blipFill>
        <p:spPr>
          <a:xfrm>
            <a:off x="214745" y="707400"/>
            <a:ext cx="8700655" cy="4399833"/>
          </a:xfrm>
          <a:prstGeom prst="rect">
            <a:avLst/>
          </a:prstGeom>
        </p:spPr>
      </p:pic>
      <p:sp>
        <p:nvSpPr>
          <p:cNvPr id="5" name="Arrow: Right 4">
            <a:extLst>
              <a:ext uri="{FF2B5EF4-FFF2-40B4-BE49-F238E27FC236}">
                <a16:creationId xmlns:a16="http://schemas.microsoft.com/office/drawing/2014/main" id="{E2524F94-DBA6-5519-2515-70DEFCBD894F}"/>
              </a:ext>
            </a:extLst>
          </p:cNvPr>
          <p:cNvSpPr/>
          <p:nvPr/>
        </p:nvSpPr>
        <p:spPr>
          <a:xfrm rot="7193227">
            <a:off x="1780307" y="2029022"/>
            <a:ext cx="803564" cy="707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63338339"/>
      </p:ext>
    </p:extLst>
  </p:cSld>
  <p:clrMapOvr>
    <a:masterClrMapping/>
  </p:clrMapOvr>
</p:sld>
</file>

<file path=ppt/theme/theme1.xml><?xml version="1.0" encoding="utf-8"?>
<a:theme xmlns:a="http://schemas.openxmlformats.org/drawingml/2006/main" name="Tropic">
  <a:themeElements>
    <a:clrScheme name="Tropic">
      <a:dk1>
        <a:srgbClr val="999999"/>
      </a:dk1>
      <a:lt1>
        <a:srgbClr val="FFFFFF"/>
      </a:lt1>
      <a:dk2>
        <a:srgbClr val="695D46"/>
      </a:dk2>
      <a:lt2>
        <a:srgbClr val="FF9900"/>
      </a:lt2>
      <a:accent1>
        <a:srgbClr val="EF6C00"/>
      </a:accent1>
      <a:accent2>
        <a:srgbClr val="CE93D8"/>
      </a:accent2>
      <a:accent3>
        <a:srgbClr val="B7B7B7"/>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1400</Words>
  <Application>Microsoft Office PowerPoint</Application>
  <PresentationFormat>On-screen Show (16:9)</PresentationFormat>
  <Paragraphs>126</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PT Sans Narrow</vt:lpstr>
      <vt:lpstr>Arial</vt:lpstr>
      <vt:lpstr>Calibri</vt:lpstr>
      <vt:lpstr>Open Sans</vt:lpstr>
      <vt:lpstr>Noto Sans Symbols</vt:lpstr>
      <vt:lpstr>Tropic</vt:lpstr>
      <vt:lpstr>Library Orientation</vt:lpstr>
      <vt:lpstr>One Library, Three Branches</vt:lpstr>
      <vt:lpstr>Perth opening hours during Semester</vt:lpstr>
      <vt:lpstr>Online contact</vt:lpstr>
      <vt:lpstr>What CAN the library help with?</vt:lpstr>
      <vt:lpstr>What CAN’T the library help with?</vt:lpstr>
      <vt:lpstr>The Library on Moodle</vt:lpstr>
      <vt:lpstr>The Library Website</vt:lpstr>
      <vt:lpstr>Getting started : Borrowing in Perth </vt:lpstr>
      <vt:lpstr>Library Floorplan - Perth</vt:lpstr>
      <vt:lpstr>Library catalogue: Home</vt:lpstr>
      <vt:lpstr>Online Resources</vt:lpstr>
      <vt:lpstr>Online Resources – Perlego 1</vt:lpstr>
      <vt:lpstr>Online Resources – Perlego 2</vt:lpstr>
      <vt:lpstr>Online Resources – Perlego 3</vt:lpstr>
      <vt:lpstr>Online Resources – EBSCO 1</vt:lpstr>
      <vt:lpstr>Online Resources – EBSCO 2</vt:lpstr>
      <vt:lpstr>Online Resources – EBSCO (Keyword Search)</vt:lpstr>
      <vt:lpstr>Boolean Operators</vt:lpstr>
      <vt:lpstr>Example Essay Question - 1 </vt:lpstr>
      <vt:lpstr>Example Essay Question - 2 </vt:lpstr>
      <vt:lpstr>Example Essay Question - 3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Liu</dc:creator>
  <cp:lastModifiedBy>Kate Hayes</cp:lastModifiedBy>
  <cp:revision>14</cp:revision>
  <cp:lastPrinted>2026-02-11T03:55:51Z</cp:lastPrinted>
  <dcterms:modified xsi:type="dcterms:W3CDTF">2026-02-11T05:50:52Z</dcterms:modified>
</cp:coreProperties>
</file>