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3" r:id="rId3"/>
    <p:sldId id="334" r:id="rId4"/>
    <p:sldId id="335" r:id="rId5"/>
    <p:sldId id="336" r:id="rId6"/>
    <p:sldId id="257" r:id="rId7"/>
    <p:sldId id="337" r:id="rId8"/>
    <p:sldId id="259" r:id="rId9"/>
    <p:sldId id="258" r:id="rId10"/>
    <p:sldId id="260" r:id="rId11"/>
    <p:sldId id="261" r:id="rId12"/>
    <p:sldId id="323" r:id="rId13"/>
    <p:sldId id="324" r:id="rId14"/>
    <p:sldId id="325" r:id="rId15"/>
    <p:sldId id="326" r:id="rId16"/>
    <p:sldId id="328" r:id="rId17"/>
    <p:sldId id="327" r:id="rId18"/>
    <p:sldId id="329" r:id="rId19"/>
    <p:sldId id="332" r:id="rId20"/>
    <p:sldId id="33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EBD10-327F-4B2A-A599-67FE5B19ED4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AU"/>
        </a:p>
      </dgm:t>
    </dgm:pt>
    <dgm:pt modelId="{3DED9753-39F0-402A-A24A-543862761B41}">
      <dgm:prSet phldrT="[Text]" custT="1"/>
      <dgm:spPr/>
      <dgm:t>
        <a:bodyPr/>
        <a:lstStyle/>
        <a:p>
          <a:r>
            <a:rPr lang="en-AU" sz="2200" b="1" u="sng" dirty="0">
              <a:solidFill>
                <a:schemeClr val="bg1"/>
              </a:solidFill>
            </a:rPr>
            <a:t>Enslavement</a:t>
          </a:r>
        </a:p>
      </dgm:t>
    </dgm:pt>
    <dgm:pt modelId="{4F6B3357-5FA8-4AEF-8BDA-A6B04E9565ED}" type="parTrans" cxnId="{2066F52C-9CC0-4435-81F7-2B395736FEA6}">
      <dgm:prSet/>
      <dgm:spPr/>
      <dgm:t>
        <a:bodyPr/>
        <a:lstStyle/>
        <a:p>
          <a:endParaRPr lang="en-AU"/>
        </a:p>
      </dgm:t>
    </dgm:pt>
    <dgm:pt modelId="{CD28A0D9-2F53-40E6-8368-445CC09C9396}" type="sibTrans" cxnId="{2066F52C-9CC0-4435-81F7-2B395736FEA6}">
      <dgm:prSet/>
      <dgm:spPr/>
      <dgm:t>
        <a:bodyPr/>
        <a:lstStyle/>
        <a:p>
          <a:endParaRPr lang="en-AU"/>
        </a:p>
      </dgm:t>
    </dgm:pt>
    <dgm:pt modelId="{6997EEFB-C433-49AC-B232-DA1F7B604482}">
      <dgm:prSet phldrT="[Text]" custT="1"/>
      <dgm:spPr/>
      <dgm:t>
        <a:bodyPr/>
        <a:lstStyle/>
        <a:p>
          <a:r>
            <a:rPr lang="en-AU" sz="2200" b="1" i="1" dirty="0">
              <a:solidFill>
                <a:schemeClr val="bg1"/>
              </a:solidFill>
            </a:rPr>
            <a:t>Israel enslaved in Egypt</a:t>
          </a:r>
        </a:p>
      </dgm:t>
    </dgm:pt>
    <dgm:pt modelId="{9BE4EFD5-F3D9-4F0D-925C-B010983AC1BA}" type="parTrans" cxnId="{C49D64CE-5EDD-4274-9035-A89D54D18E57}">
      <dgm:prSet/>
      <dgm:spPr/>
      <dgm:t>
        <a:bodyPr/>
        <a:lstStyle/>
        <a:p>
          <a:endParaRPr lang="en-AU"/>
        </a:p>
      </dgm:t>
    </dgm:pt>
    <dgm:pt modelId="{7DD65777-A8D5-405E-8222-8D871942D348}" type="sibTrans" cxnId="{C49D64CE-5EDD-4274-9035-A89D54D18E57}">
      <dgm:prSet/>
      <dgm:spPr/>
      <dgm:t>
        <a:bodyPr/>
        <a:lstStyle/>
        <a:p>
          <a:endParaRPr lang="en-AU"/>
        </a:p>
      </dgm:t>
    </dgm:pt>
    <dgm:pt modelId="{38AD993D-B14D-4CE3-A1C1-D56770A54CB9}">
      <dgm:prSet phldrT="[Text]" custT="1"/>
      <dgm:spPr/>
      <dgm:t>
        <a:bodyPr/>
        <a:lstStyle/>
        <a:p>
          <a:r>
            <a:rPr lang="en-AU" sz="2200" b="1" i="1" dirty="0">
              <a:solidFill>
                <a:schemeClr val="bg1"/>
              </a:solidFill>
            </a:rPr>
            <a:t>Israel in exile in Babylon</a:t>
          </a:r>
        </a:p>
      </dgm:t>
    </dgm:pt>
    <dgm:pt modelId="{9D247BC2-9A28-4D4C-9F55-5A97507D5BCC}" type="parTrans" cxnId="{144FEC1F-3224-4D64-86B4-56EF0BFC24A2}">
      <dgm:prSet/>
      <dgm:spPr/>
      <dgm:t>
        <a:bodyPr/>
        <a:lstStyle/>
        <a:p>
          <a:endParaRPr lang="en-AU"/>
        </a:p>
      </dgm:t>
    </dgm:pt>
    <dgm:pt modelId="{940B80FC-B89A-4FE8-86FC-4ADBCD870728}" type="sibTrans" cxnId="{144FEC1F-3224-4D64-86B4-56EF0BFC24A2}">
      <dgm:prSet/>
      <dgm:spPr/>
      <dgm:t>
        <a:bodyPr/>
        <a:lstStyle/>
        <a:p>
          <a:endParaRPr lang="en-AU"/>
        </a:p>
      </dgm:t>
    </dgm:pt>
    <dgm:pt modelId="{657F88E0-7828-43CA-A7D9-3B119C5E0472}">
      <dgm:prSet phldrT="[Text]" custT="1"/>
      <dgm:spPr/>
      <dgm:t>
        <a:bodyPr/>
        <a:lstStyle/>
        <a:p>
          <a:r>
            <a:rPr lang="en-AU" sz="2200" b="1" u="sng" dirty="0">
              <a:solidFill>
                <a:srgbClr val="FFFF00"/>
              </a:solidFill>
            </a:rPr>
            <a:t>Redemption action</a:t>
          </a:r>
        </a:p>
      </dgm:t>
    </dgm:pt>
    <dgm:pt modelId="{0331BA80-157D-4CDB-9D7C-E538B582EFE5}" type="parTrans" cxnId="{5A0494CA-B44E-4E6D-875E-FB1ACB747CDE}">
      <dgm:prSet/>
      <dgm:spPr/>
      <dgm:t>
        <a:bodyPr/>
        <a:lstStyle/>
        <a:p>
          <a:endParaRPr lang="en-AU"/>
        </a:p>
      </dgm:t>
    </dgm:pt>
    <dgm:pt modelId="{54E3EBD0-9603-42D3-87EF-BF6E3B61F931}" type="sibTrans" cxnId="{5A0494CA-B44E-4E6D-875E-FB1ACB747CDE}">
      <dgm:prSet/>
      <dgm:spPr/>
      <dgm:t>
        <a:bodyPr/>
        <a:lstStyle/>
        <a:p>
          <a:endParaRPr lang="en-AU"/>
        </a:p>
      </dgm:t>
    </dgm:pt>
    <dgm:pt modelId="{FCE11839-2CEF-4DD5-9D79-0FD7E7877D29}">
      <dgm:prSet phldrT="[Text]" custT="1"/>
      <dgm:spPr/>
      <dgm:t>
        <a:bodyPr/>
        <a:lstStyle/>
        <a:p>
          <a:r>
            <a:rPr lang="en-AU" sz="2200" b="1" i="1" dirty="0">
              <a:solidFill>
                <a:srgbClr val="FFFF00"/>
              </a:solidFill>
            </a:rPr>
            <a:t>the physical Exodus</a:t>
          </a:r>
        </a:p>
      </dgm:t>
    </dgm:pt>
    <dgm:pt modelId="{5FFB5319-1197-4E03-AD24-1F2F3A4631C0}" type="parTrans" cxnId="{F13943C8-2D71-473F-9B13-B811FD8715D4}">
      <dgm:prSet/>
      <dgm:spPr/>
      <dgm:t>
        <a:bodyPr/>
        <a:lstStyle/>
        <a:p>
          <a:endParaRPr lang="en-AU"/>
        </a:p>
      </dgm:t>
    </dgm:pt>
    <dgm:pt modelId="{42F88E6D-7166-40AC-808D-7EAB03645170}" type="sibTrans" cxnId="{F13943C8-2D71-473F-9B13-B811FD8715D4}">
      <dgm:prSet/>
      <dgm:spPr/>
      <dgm:t>
        <a:bodyPr/>
        <a:lstStyle/>
        <a:p>
          <a:endParaRPr lang="en-AU"/>
        </a:p>
      </dgm:t>
    </dgm:pt>
    <dgm:pt modelId="{86FEB724-6D6B-45A6-9E66-649A36F73481}">
      <dgm:prSet phldrT="[Text]" custT="1"/>
      <dgm:spPr/>
      <dgm:t>
        <a:bodyPr/>
        <a:lstStyle/>
        <a:p>
          <a:r>
            <a:rPr lang="en-AU" sz="2200" b="1" i="1" dirty="0">
              <a:solidFill>
                <a:srgbClr val="FFFF00"/>
              </a:solidFill>
            </a:rPr>
            <a:t>release from captivity; return and rebuilding of temple and city</a:t>
          </a:r>
        </a:p>
      </dgm:t>
    </dgm:pt>
    <dgm:pt modelId="{2D67E6D7-7495-4F1D-8122-A694E0D719D7}" type="parTrans" cxnId="{215861DE-91BF-4E1A-A974-25B846B821EA}">
      <dgm:prSet/>
      <dgm:spPr/>
      <dgm:t>
        <a:bodyPr/>
        <a:lstStyle/>
        <a:p>
          <a:endParaRPr lang="en-AU"/>
        </a:p>
      </dgm:t>
    </dgm:pt>
    <dgm:pt modelId="{B25421F0-E1E1-4907-BAF0-FE52F59E5FC3}" type="sibTrans" cxnId="{215861DE-91BF-4E1A-A974-25B846B821EA}">
      <dgm:prSet/>
      <dgm:spPr/>
      <dgm:t>
        <a:bodyPr/>
        <a:lstStyle/>
        <a:p>
          <a:endParaRPr lang="en-AU"/>
        </a:p>
      </dgm:t>
    </dgm:pt>
    <dgm:pt modelId="{5BC3FC20-A5AA-4EBD-86F4-9634C7B7913A}">
      <dgm:prSet phldrT="[Text]" custT="1"/>
      <dgm:spPr/>
      <dgm:t>
        <a:bodyPr/>
        <a:lstStyle/>
        <a:p>
          <a:r>
            <a:rPr lang="en-AU" sz="2200" b="1" u="sng" dirty="0"/>
            <a:t>Salvation</a:t>
          </a:r>
        </a:p>
      </dgm:t>
    </dgm:pt>
    <dgm:pt modelId="{D611E33C-126A-409D-A8DE-48FFBC5345F5}" type="parTrans" cxnId="{7573F92F-F353-4E74-9033-653A08FFC198}">
      <dgm:prSet/>
      <dgm:spPr/>
      <dgm:t>
        <a:bodyPr/>
        <a:lstStyle/>
        <a:p>
          <a:endParaRPr lang="en-AU"/>
        </a:p>
      </dgm:t>
    </dgm:pt>
    <dgm:pt modelId="{C160B456-3626-4EDF-8C46-3303FF2BBCC9}" type="sibTrans" cxnId="{7573F92F-F353-4E74-9033-653A08FFC198}">
      <dgm:prSet/>
      <dgm:spPr/>
      <dgm:t>
        <a:bodyPr/>
        <a:lstStyle/>
        <a:p>
          <a:endParaRPr lang="en-AU"/>
        </a:p>
      </dgm:t>
    </dgm:pt>
    <dgm:pt modelId="{4449880B-577E-495C-B8A7-98CBCB5BAA20}">
      <dgm:prSet phldrT="[Text]" custT="1"/>
      <dgm:spPr/>
      <dgm:t>
        <a:bodyPr/>
        <a:lstStyle/>
        <a:p>
          <a:r>
            <a:rPr lang="en-AU" sz="2200" b="1" i="1" dirty="0"/>
            <a:t>new life in Canaan (promised land)</a:t>
          </a:r>
        </a:p>
      </dgm:t>
    </dgm:pt>
    <dgm:pt modelId="{414375ED-6552-4CA9-BFFC-07A162F42B3B}" type="parTrans" cxnId="{3FB5ED74-8338-4A44-9BE3-E95AA13632E9}">
      <dgm:prSet/>
      <dgm:spPr/>
      <dgm:t>
        <a:bodyPr/>
        <a:lstStyle/>
        <a:p>
          <a:endParaRPr lang="en-AU"/>
        </a:p>
      </dgm:t>
    </dgm:pt>
    <dgm:pt modelId="{DEA91374-E5A7-4125-9756-ED5BD745D2DC}" type="sibTrans" cxnId="{3FB5ED74-8338-4A44-9BE3-E95AA13632E9}">
      <dgm:prSet/>
      <dgm:spPr/>
      <dgm:t>
        <a:bodyPr/>
        <a:lstStyle/>
        <a:p>
          <a:endParaRPr lang="en-AU"/>
        </a:p>
      </dgm:t>
    </dgm:pt>
    <dgm:pt modelId="{DC370DAB-9849-4665-AB85-7402374AA8B6}">
      <dgm:prSet phldrT="[Text]" custT="1"/>
      <dgm:spPr/>
      <dgm:t>
        <a:bodyPr/>
        <a:lstStyle/>
        <a:p>
          <a:r>
            <a:rPr lang="en-AU" sz="2200" b="1" i="0" dirty="0">
              <a:solidFill>
                <a:schemeClr val="bg1"/>
              </a:solidFill>
            </a:rPr>
            <a:t>sin</a:t>
          </a:r>
          <a:r>
            <a:rPr lang="en-AU" sz="2200" b="1" dirty="0">
              <a:solidFill>
                <a:schemeClr val="bg1"/>
              </a:solidFill>
            </a:rPr>
            <a:t>	</a:t>
          </a:r>
        </a:p>
      </dgm:t>
    </dgm:pt>
    <dgm:pt modelId="{2E0DBB0C-8DFB-4BAA-9C00-9C0752377829}" type="parTrans" cxnId="{4AFC1885-CE2C-4DEE-BC62-8077D12BE905}">
      <dgm:prSet/>
      <dgm:spPr/>
      <dgm:t>
        <a:bodyPr/>
        <a:lstStyle/>
        <a:p>
          <a:endParaRPr lang="en-AU"/>
        </a:p>
      </dgm:t>
    </dgm:pt>
    <dgm:pt modelId="{73BAF40F-2015-4AB7-972B-29C98F271E21}" type="sibTrans" cxnId="{4AFC1885-CE2C-4DEE-BC62-8077D12BE905}">
      <dgm:prSet/>
      <dgm:spPr/>
      <dgm:t>
        <a:bodyPr/>
        <a:lstStyle/>
        <a:p>
          <a:endParaRPr lang="en-AU"/>
        </a:p>
      </dgm:t>
    </dgm:pt>
    <dgm:pt modelId="{7866064F-569F-4BB7-8A44-5125553516DE}">
      <dgm:prSet phldrT="[Text]" custT="1"/>
      <dgm:spPr/>
      <dgm:t>
        <a:bodyPr/>
        <a:lstStyle/>
        <a:p>
          <a:r>
            <a:rPr lang="en-AU" sz="2200" b="1" i="0" dirty="0">
              <a:solidFill>
                <a:srgbClr val="FFFF00"/>
              </a:solidFill>
            </a:rPr>
            <a:t>Jesus’ death and resurrection</a:t>
          </a:r>
        </a:p>
      </dgm:t>
    </dgm:pt>
    <dgm:pt modelId="{51EB6AF6-D19C-47DA-8210-576E40BF6EB3}" type="parTrans" cxnId="{C8AC9273-1489-489C-9086-A20015B99EE5}">
      <dgm:prSet/>
      <dgm:spPr/>
      <dgm:t>
        <a:bodyPr/>
        <a:lstStyle/>
        <a:p>
          <a:endParaRPr lang="en-AU"/>
        </a:p>
      </dgm:t>
    </dgm:pt>
    <dgm:pt modelId="{A3B6CFA9-A6C4-4097-B74B-4C608A716C60}" type="sibTrans" cxnId="{C8AC9273-1489-489C-9086-A20015B99EE5}">
      <dgm:prSet/>
      <dgm:spPr/>
      <dgm:t>
        <a:bodyPr/>
        <a:lstStyle/>
        <a:p>
          <a:endParaRPr lang="en-AU"/>
        </a:p>
      </dgm:t>
    </dgm:pt>
    <dgm:pt modelId="{1A91639E-2DD4-4A44-9A91-4D4CFC69AB51}">
      <dgm:prSet phldrT="[Text]" custT="1"/>
      <dgm:spPr/>
      <dgm:t>
        <a:bodyPr/>
        <a:lstStyle/>
        <a:p>
          <a:endParaRPr lang="en-AU" sz="2200" b="1" i="1" dirty="0">
            <a:solidFill>
              <a:srgbClr val="FFFF00"/>
            </a:solidFill>
          </a:endParaRPr>
        </a:p>
      </dgm:t>
    </dgm:pt>
    <dgm:pt modelId="{0444C86A-E462-4341-9BBC-4ECB376F640E}" type="parTrans" cxnId="{7CF0A441-29A7-4F50-A883-CA5507AC8524}">
      <dgm:prSet/>
      <dgm:spPr/>
      <dgm:t>
        <a:bodyPr/>
        <a:lstStyle/>
        <a:p>
          <a:endParaRPr lang="en-AU"/>
        </a:p>
      </dgm:t>
    </dgm:pt>
    <dgm:pt modelId="{D4025CA5-D26F-468B-9D65-5B6611AAD50F}" type="sibTrans" cxnId="{7CF0A441-29A7-4F50-A883-CA5507AC8524}">
      <dgm:prSet/>
      <dgm:spPr/>
      <dgm:t>
        <a:bodyPr/>
        <a:lstStyle/>
        <a:p>
          <a:endParaRPr lang="en-AU"/>
        </a:p>
      </dgm:t>
    </dgm:pt>
    <dgm:pt modelId="{43B607AB-B6B5-40E4-B760-816C61AD66CB}">
      <dgm:prSet phldrT="[Text]" custT="1"/>
      <dgm:spPr/>
      <dgm:t>
        <a:bodyPr/>
        <a:lstStyle/>
        <a:p>
          <a:endParaRPr lang="en-AU" sz="2200" b="1" dirty="0">
            <a:solidFill>
              <a:schemeClr val="bg1"/>
            </a:solidFill>
          </a:endParaRPr>
        </a:p>
      </dgm:t>
    </dgm:pt>
    <dgm:pt modelId="{FA91D5A6-975F-4CDA-B481-2ED6C59AC1A2}" type="parTrans" cxnId="{4A2F9BF7-66AA-4630-9026-47379A6F2779}">
      <dgm:prSet/>
      <dgm:spPr/>
      <dgm:t>
        <a:bodyPr/>
        <a:lstStyle/>
        <a:p>
          <a:endParaRPr lang="en-AU"/>
        </a:p>
      </dgm:t>
    </dgm:pt>
    <dgm:pt modelId="{B550BFA6-204F-4D37-98C0-F51EE5A74A3E}" type="sibTrans" cxnId="{4A2F9BF7-66AA-4630-9026-47379A6F2779}">
      <dgm:prSet/>
      <dgm:spPr/>
      <dgm:t>
        <a:bodyPr/>
        <a:lstStyle/>
        <a:p>
          <a:endParaRPr lang="en-AU"/>
        </a:p>
      </dgm:t>
    </dgm:pt>
    <dgm:pt modelId="{47CB953E-354B-435F-949A-FEA0F58AEB87}">
      <dgm:prSet phldrT="[Text]" custT="1"/>
      <dgm:spPr/>
      <dgm:t>
        <a:bodyPr/>
        <a:lstStyle/>
        <a:p>
          <a:endParaRPr lang="en-AU" sz="2200" b="1" dirty="0">
            <a:solidFill>
              <a:srgbClr val="FFFF00"/>
            </a:solidFill>
          </a:endParaRPr>
        </a:p>
      </dgm:t>
    </dgm:pt>
    <dgm:pt modelId="{D45B8366-63F7-4DD4-A6E3-47E9095188F0}" type="parTrans" cxnId="{71C80C9B-23DB-4CB0-B137-034F16B54392}">
      <dgm:prSet/>
      <dgm:spPr/>
      <dgm:t>
        <a:bodyPr/>
        <a:lstStyle/>
        <a:p>
          <a:endParaRPr lang="en-AU"/>
        </a:p>
      </dgm:t>
    </dgm:pt>
    <dgm:pt modelId="{B7DCCD98-1AE2-4F4A-91E5-D7DB26377248}" type="sibTrans" cxnId="{71C80C9B-23DB-4CB0-B137-034F16B54392}">
      <dgm:prSet/>
      <dgm:spPr/>
      <dgm:t>
        <a:bodyPr/>
        <a:lstStyle/>
        <a:p>
          <a:endParaRPr lang="en-AU"/>
        </a:p>
      </dgm:t>
    </dgm:pt>
    <dgm:pt modelId="{0C8784B8-74AC-4E87-9A20-6046B53099E7}">
      <dgm:prSet phldrT="[Text]" custT="1"/>
      <dgm:spPr/>
      <dgm:t>
        <a:bodyPr/>
        <a:lstStyle/>
        <a:p>
          <a:endParaRPr lang="en-AU" sz="2200" b="1" dirty="0">
            <a:solidFill>
              <a:schemeClr val="bg1"/>
            </a:solidFill>
          </a:endParaRPr>
        </a:p>
      </dgm:t>
    </dgm:pt>
    <dgm:pt modelId="{EF007F3F-00CC-4A11-A776-BC29739EF710}" type="parTrans" cxnId="{38CD7E25-4CDC-48B0-A127-BDDE8B254C5F}">
      <dgm:prSet/>
      <dgm:spPr/>
      <dgm:t>
        <a:bodyPr/>
        <a:lstStyle/>
        <a:p>
          <a:endParaRPr lang="en-AU"/>
        </a:p>
      </dgm:t>
    </dgm:pt>
    <dgm:pt modelId="{63EF84B1-C757-47C7-A00D-AF313788ED37}" type="sibTrans" cxnId="{38CD7E25-4CDC-48B0-A127-BDDE8B254C5F}">
      <dgm:prSet/>
      <dgm:spPr/>
      <dgm:t>
        <a:bodyPr/>
        <a:lstStyle/>
        <a:p>
          <a:endParaRPr lang="en-AU"/>
        </a:p>
      </dgm:t>
    </dgm:pt>
    <dgm:pt modelId="{9195CC7D-BE91-4985-9F2F-31B9B75CCEE5}">
      <dgm:prSet phldrT="[Text]" custT="1"/>
      <dgm:spPr/>
      <dgm:t>
        <a:bodyPr/>
        <a:lstStyle/>
        <a:p>
          <a:endParaRPr lang="en-AU" sz="2200" b="1" i="1" dirty="0">
            <a:solidFill>
              <a:schemeClr val="bg1"/>
            </a:solidFill>
          </a:endParaRPr>
        </a:p>
      </dgm:t>
    </dgm:pt>
    <dgm:pt modelId="{493E50E5-C515-4CDE-A088-74108E3BDAA3}" type="parTrans" cxnId="{1D9B551A-7AFA-4FA6-810F-4C853D6E6419}">
      <dgm:prSet/>
      <dgm:spPr/>
      <dgm:t>
        <a:bodyPr/>
        <a:lstStyle/>
        <a:p>
          <a:endParaRPr lang="en-AU"/>
        </a:p>
      </dgm:t>
    </dgm:pt>
    <dgm:pt modelId="{50CADA88-B284-49ED-944A-E99392190758}" type="sibTrans" cxnId="{1D9B551A-7AFA-4FA6-810F-4C853D6E6419}">
      <dgm:prSet/>
      <dgm:spPr/>
      <dgm:t>
        <a:bodyPr/>
        <a:lstStyle/>
        <a:p>
          <a:endParaRPr lang="en-AU"/>
        </a:p>
      </dgm:t>
    </dgm:pt>
    <dgm:pt modelId="{763287B7-8455-4AFA-BFE8-BDBF834F9A80}">
      <dgm:prSet phldrT="[Text]" custT="1"/>
      <dgm:spPr/>
      <dgm:t>
        <a:bodyPr/>
        <a:lstStyle/>
        <a:p>
          <a:endParaRPr lang="en-AU" sz="2200" b="1" dirty="0">
            <a:solidFill>
              <a:schemeClr val="bg1"/>
            </a:solidFill>
          </a:endParaRPr>
        </a:p>
      </dgm:t>
    </dgm:pt>
    <dgm:pt modelId="{7FD0DA86-6289-4BF7-8AFB-ED8DBFF5B321}" type="parTrans" cxnId="{6A1EB298-E7B3-4A90-9B42-007792664176}">
      <dgm:prSet/>
      <dgm:spPr/>
      <dgm:t>
        <a:bodyPr/>
        <a:lstStyle/>
        <a:p>
          <a:endParaRPr lang="en-AU"/>
        </a:p>
      </dgm:t>
    </dgm:pt>
    <dgm:pt modelId="{AD565127-A52B-4985-86A1-7F475290DCE2}" type="sibTrans" cxnId="{6A1EB298-E7B3-4A90-9B42-007792664176}">
      <dgm:prSet/>
      <dgm:spPr/>
      <dgm:t>
        <a:bodyPr/>
        <a:lstStyle/>
        <a:p>
          <a:endParaRPr lang="en-AU"/>
        </a:p>
      </dgm:t>
    </dgm:pt>
    <dgm:pt modelId="{71E07489-7AD4-44D8-86BB-4300E1D209C9}">
      <dgm:prSet phldrT="[Text]" custT="1"/>
      <dgm:spPr/>
      <dgm:t>
        <a:bodyPr/>
        <a:lstStyle/>
        <a:p>
          <a:r>
            <a:rPr lang="en-AU" sz="2200" b="1" i="1" dirty="0"/>
            <a:t>promise of perfect salvation and new exodus through perfect redemption</a:t>
          </a:r>
        </a:p>
      </dgm:t>
    </dgm:pt>
    <dgm:pt modelId="{ABC185C0-3B42-4BBF-8ED2-F047F3E21C8C}" type="sibTrans" cxnId="{E1E32168-FFFB-4087-B394-25948E82D44C}">
      <dgm:prSet/>
      <dgm:spPr/>
      <dgm:t>
        <a:bodyPr/>
        <a:lstStyle/>
        <a:p>
          <a:endParaRPr lang="en-AU"/>
        </a:p>
      </dgm:t>
    </dgm:pt>
    <dgm:pt modelId="{AAB1263E-FE5D-4F2B-88D7-2EED3398F188}" type="parTrans" cxnId="{E1E32168-FFFB-4087-B394-25948E82D44C}">
      <dgm:prSet/>
      <dgm:spPr/>
      <dgm:t>
        <a:bodyPr/>
        <a:lstStyle/>
        <a:p>
          <a:endParaRPr lang="en-AU"/>
        </a:p>
      </dgm:t>
    </dgm:pt>
    <dgm:pt modelId="{A2AA696F-2471-4363-ADE9-9E468FFF9752}">
      <dgm:prSet phldrT="[Text]" custT="1"/>
      <dgm:spPr/>
      <dgm:t>
        <a:bodyPr/>
        <a:lstStyle/>
        <a:p>
          <a:endParaRPr lang="en-AU" sz="2200" b="1" i="1" dirty="0"/>
        </a:p>
      </dgm:t>
    </dgm:pt>
    <dgm:pt modelId="{2F93AA2F-828D-4EA1-AAA0-702944F7BE44}" type="parTrans" cxnId="{24F9A3FB-8477-4D11-B1A5-138657D936EB}">
      <dgm:prSet/>
      <dgm:spPr/>
      <dgm:t>
        <a:bodyPr/>
        <a:lstStyle/>
        <a:p>
          <a:endParaRPr lang="en-AU"/>
        </a:p>
      </dgm:t>
    </dgm:pt>
    <dgm:pt modelId="{FCC58E6C-9649-43F2-A0D1-CC1BE446DBFF}" type="sibTrans" cxnId="{24F9A3FB-8477-4D11-B1A5-138657D936EB}">
      <dgm:prSet/>
      <dgm:spPr/>
      <dgm:t>
        <a:bodyPr/>
        <a:lstStyle/>
        <a:p>
          <a:endParaRPr lang="en-AU"/>
        </a:p>
      </dgm:t>
    </dgm:pt>
    <dgm:pt modelId="{4D2AF5EE-A3D2-4DAB-A0B2-ED8497DA6AC2}">
      <dgm:prSet phldrT="[Text]" custT="1"/>
      <dgm:spPr/>
      <dgm:t>
        <a:bodyPr/>
        <a:lstStyle/>
        <a:p>
          <a:r>
            <a:rPr lang="en-AU" sz="2200" b="1" i="0" dirty="0"/>
            <a:t>eternal life</a:t>
          </a:r>
        </a:p>
      </dgm:t>
    </dgm:pt>
    <dgm:pt modelId="{DCB34E39-21DB-423D-91E0-84E30B2CB5FD}" type="parTrans" cxnId="{DB5D3B9F-6401-483B-8A5E-C9EA9EF4B179}">
      <dgm:prSet/>
      <dgm:spPr/>
      <dgm:t>
        <a:bodyPr/>
        <a:lstStyle/>
        <a:p>
          <a:endParaRPr lang="en-AU"/>
        </a:p>
      </dgm:t>
    </dgm:pt>
    <dgm:pt modelId="{4640CB44-571D-415A-AEE3-1DE37721F28E}" type="sibTrans" cxnId="{DB5D3B9F-6401-483B-8A5E-C9EA9EF4B179}">
      <dgm:prSet/>
      <dgm:spPr/>
      <dgm:t>
        <a:bodyPr/>
        <a:lstStyle/>
        <a:p>
          <a:endParaRPr lang="en-AU"/>
        </a:p>
      </dgm:t>
    </dgm:pt>
    <dgm:pt modelId="{BF0509A4-F961-42B7-B2EA-385870D6904C}">
      <dgm:prSet phldrT="[Text]" custT="1"/>
      <dgm:spPr/>
      <dgm:t>
        <a:bodyPr/>
        <a:lstStyle/>
        <a:p>
          <a:endParaRPr lang="en-AU" sz="2200" b="1" dirty="0"/>
        </a:p>
      </dgm:t>
    </dgm:pt>
    <dgm:pt modelId="{5644EDFD-5154-4FD1-9CB4-40E6A97D1DB5}" type="parTrans" cxnId="{82737515-D2B5-4272-AA2A-AD0038768A30}">
      <dgm:prSet/>
      <dgm:spPr/>
      <dgm:t>
        <a:bodyPr/>
        <a:lstStyle/>
        <a:p>
          <a:endParaRPr lang="en-AU"/>
        </a:p>
      </dgm:t>
    </dgm:pt>
    <dgm:pt modelId="{6E6E7E72-E220-47F9-9B4D-57A4A0486543}" type="sibTrans" cxnId="{82737515-D2B5-4272-AA2A-AD0038768A30}">
      <dgm:prSet/>
      <dgm:spPr/>
      <dgm:t>
        <a:bodyPr/>
        <a:lstStyle/>
        <a:p>
          <a:endParaRPr lang="en-AU"/>
        </a:p>
      </dgm:t>
    </dgm:pt>
    <dgm:pt modelId="{038B7194-B6B8-46A5-B1C7-A24664EFBB28}">
      <dgm:prSet phldrT="[Text]" custT="1"/>
      <dgm:spPr/>
      <dgm:t>
        <a:bodyPr/>
        <a:lstStyle/>
        <a:p>
          <a:endParaRPr lang="en-AU" sz="2200" b="1" i="1" dirty="0">
            <a:solidFill>
              <a:srgbClr val="FFFF00"/>
            </a:solidFill>
          </a:endParaRPr>
        </a:p>
      </dgm:t>
    </dgm:pt>
    <dgm:pt modelId="{56AD9A30-8396-45AF-AB8D-5628DF215A52}" type="parTrans" cxnId="{9B3B2F59-ACDB-493D-B617-16DDEF9D7D5B}">
      <dgm:prSet/>
      <dgm:spPr/>
      <dgm:t>
        <a:bodyPr/>
        <a:lstStyle/>
        <a:p>
          <a:endParaRPr lang="en-AU"/>
        </a:p>
      </dgm:t>
    </dgm:pt>
    <dgm:pt modelId="{10611F3C-DDCE-4B01-AB68-13149FB9D860}" type="sibTrans" cxnId="{9B3B2F59-ACDB-493D-B617-16DDEF9D7D5B}">
      <dgm:prSet/>
      <dgm:spPr/>
      <dgm:t>
        <a:bodyPr/>
        <a:lstStyle/>
        <a:p>
          <a:endParaRPr lang="en-AU"/>
        </a:p>
      </dgm:t>
    </dgm:pt>
    <dgm:pt modelId="{1F14BD28-4FA1-4B50-8B0F-E0EA2F83985E}" type="pres">
      <dgm:prSet presAssocID="{415EBD10-327F-4B2A-A599-67FE5B19ED41}" presName="Name0" presStyleCnt="0">
        <dgm:presLayoutVars>
          <dgm:dir/>
          <dgm:resizeHandles val="exact"/>
        </dgm:presLayoutVars>
      </dgm:prSet>
      <dgm:spPr/>
    </dgm:pt>
    <dgm:pt modelId="{6A81C3E6-6830-4D94-AC79-C6F524DD960E}" type="pres">
      <dgm:prSet presAssocID="{3DED9753-39F0-402A-A24A-543862761B41}" presName="node" presStyleLbl="node1" presStyleIdx="0" presStyleCnt="3" custScaleX="2000000">
        <dgm:presLayoutVars>
          <dgm:bulletEnabled val="1"/>
        </dgm:presLayoutVars>
      </dgm:prSet>
      <dgm:spPr/>
    </dgm:pt>
    <dgm:pt modelId="{2B0E4162-1807-4834-8BD2-BE0DA3618437}" type="pres">
      <dgm:prSet presAssocID="{CD28A0D9-2F53-40E6-8368-445CC09C9396}" presName="sibTrans" presStyleCnt="0"/>
      <dgm:spPr/>
    </dgm:pt>
    <dgm:pt modelId="{EEC9B586-58E5-4300-ADB7-ECE6EA2DA1E2}" type="pres">
      <dgm:prSet presAssocID="{657F88E0-7828-43CA-A7D9-3B119C5E0472}" presName="node" presStyleLbl="node1" presStyleIdx="1" presStyleCnt="3" custScaleX="2000000" custLinFactX="-1476" custLinFactNeighborX="-100000" custLinFactNeighborY="0">
        <dgm:presLayoutVars>
          <dgm:bulletEnabled val="1"/>
        </dgm:presLayoutVars>
      </dgm:prSet>
      <dgm:spPr/>
    </dgm:pt>
    <dgm:pt modelId="{8D507C3E-CB6F-4E6D-980C-ED7EB446FD19}" type="pres">
      <dgm:prSet presAssocID="{54E3EBD0-9603-42D3-87EF-BF6E3B61F931}" presName="sibTrans" presStyleCnt="0"/>
      <dgm:spPr/>
    </dgm:pt>
    <dgm:pt modelId="{334C8F87-52AE-44B8-A059-7575BD7D4A91}" type="pres">
      <dgm:prSet presAssocID="{5BC3FC20-A5AA-4EBD-86F4-9634C7B7913A}" presName="node" presStyleLbl="node1" presStyleIdx="2" presStyleCnt="3" custScaleX="2000000">
        <dgm:presLayoutVars>
          <dgm:bulletEnabled val="1"/>
        </dgm:presLayoutVars>
      </dgm:prSet>
      <dgm:spPr/>
    </dgm:pt>
  </dgm:ptLst>
  <dgm:cxnLst>
    <dgm:cxn modelId="{555F410E-1A14-43E4-BCBA-543131850014}" type="presOf" srcId="{657F88E0-7828-43CA-A7D9-3B119C5E0472}" destId="{EEC9B586-58E5-4300-ADB7-ECE6EA2DA1E2}" srcOrd="0" destOrd="0" presId="urn:microsoft.com/office/officeart/2005/8/layout/hList6"/>
    <dgm:cxn modelId="{82737515-D2B5-4272-AA2A-AD0038768A30}" srcId="{5BC3FC20-A5AA-4EBD-86F4-9634C7B7913A}" destId="{BF0509A4-F961-42B7-B2EA-385870D6904C}" srcOrd="3" destOrd="0" parTransId="{5644EDFD-5154-4FD1-9CB4-40E6A97D1DB5}" sibTransId="{6E6E7E72-E220-47F9-9B4D-57A4A0486543}"/>
    <dgm:cxn modelId="{1D9B551A-7AFA-4FA6-810F-4C853D6E6419}" srcId="{3DED9753-39F0-402A-A24A-543862761B41}" destId="{9195CC7D-BE91-4985-9F2F-31B9B75CCEE5}" srcOrd="1" destOrd="0" parTransId="{493E50E5-C515-4CDE-A088-74108E3BDAA3}" sibTransId="{50CADA88-B284-49ED-944A-E99392190758}"/>
    <dgm:cxn modelId="{144FEC1F-3224-4D64-86B4-56EF0BFC24A2}" srcId="{3DED9753-39F0-402A-A24A-543862761B41}" destId="{38AD993D-B14D-4CE3-A1C1-D56770A54CB9}" srcOrd="2" destOrd="0" parTransId="{9D247BC2-9A28-4D4C-9F55-5A97507D5BCC}" sibTransId="{940B80FC-B89A-4FE8-86FC-4ADBCD870728}"/>
    <dgm:cxn modelId="{38CD7E25-4CDC-48B0-A127-BDDE8B254C5F}" srcId="{3DED9753-39F0-402A-A24A-543862761B41}" destId="{0C8784B8-74AC-4E87-9A20-6046B53099E7}" srcOrd="5" destOrd="0" parTransId="{EF007F3F-00CC-4A11-A776-BC29739EF710}" sibTransId="{63EF84B1-C757-47C7-A00D-AF313788ED37}"/>
    <dgm:cxn modelId="{2066F52C-9CC0-4435-81F7-2B395736FEA6}" srcId="{415EBD10-327F-4B2A-A599-67FE5B19ED41}" destId="{3DED9753-39F0-402A-A24A-543862761B41}" srcOrd="0" destOrd="0" parTransId="{4F6B3357-5FA8-4AEF-8BDA-A6B04E9565ED}" sibTransId="{CD28A0D9-2F53-40E6-8368-445CC09C9396}"/>
    <dgm:cxn modelId="{7573F92F-F353-4E74-9033-653A08FFC198}" srcId="{415EBD10-327F-4B2A-A599-67FE5B19ED41}" destId="{5BC3FC20-A5AA-4EBD-86F4-9634C7B7913A}" srcOrd="2" destOrd="0" parTransId="{D611E33C-126A-409D-A8DE-48FFBC5345F5}" sibTransId="{C160B456-3626-4EDF-8C46-3303FF2BBCC9}"/>
    <dgm:cxn modelId="{621B4835-1111-448A-B87F-665C662809B4}" type="presOf" srcId="{038B7194-B6B8-46A5-B1C7-A24664EFBB28}" destId="{EEC9B586-58E5-4300-ADB7-ECE6EA2DA1E2}" srcOrd="0" destOrd="2" presId="urn:microsoft.com/office/officeart/2005/8/layout/hList6"/>
    <dgm:cxn modelId="{7CF0A441-29A7-4F50-A883-CA5507AC8524}" srcId="{657F88E0-7828-43CA-A7D9-3B119C5E0472}" destId="{1A91639E-2DD4-4A44-9A91-4D4CFC69AB51}" srcOrd="2" destOrd="0" parTransId="{0444C86A-E462-4341-9BBC-4ECB376F640E}" sibTransId="{D4025CA5-D26F-468B-9D65-5B6611AAD50F}"/>
    <dgm:cxn modelId="{E1E32168-FFFB-4087-B394-25948E82D44C}" srcId="{5BC3FC20-A5AA-4EBD-86F4-9634C7B7913A}" destId="{71E07489-7AD4-44D8-86BB-4300E1D209C9}" srcOrd="2" destOrd="0" parTransId="{AAB1263E-FE5D-4F2B-88D7-2EED3398F188}" sibTransId="{ABC185C0-3B42-4BBF-8ED2-F047F3E21C8C}"/>
    <dgm:cxn modelId="{EF5E5B49-AC16-4B64-B9C7-62849C8FE275}" type="presOf" srcId="{763287B7-8455-4AFA-BFE8-BDBF834F9A80}" destId="{6A81C3E6-6830-4D94-AC79-C6F524DD960E}" srcOrd="0" destOrd="5" presId="urn:microsoft.com/office/officeart/2005/8/layout/hList6"/>
    <dgm:cxn modelId="{EBB33C70-10AA-4E22-89C9-A06562AB3984}" type="presOf" srcId="{0C8784B8-74AC-4E87-9A20-6046B53099E7}" destId="{6A81C3E6-6830-4D94-AC79-C6F524DD960E}" srcOrd="0" destOrd="6" presId="urn:microsoft.com/office/officeart/2005/8/layout/hList6"/>
    <dgm:cxn modelId="{D9B86552-8E8D-4519-88D3-57A6BBB0D9F5}" type="presOf" srcId="{6997EEFB-C433-49AC-B232-DA1F7B604482}" destId="{6A81C3E6-6830-4D94-AC79-C6F524DD960E}" srcOrd="0" destOrd="1" presId="urn:microsoft.com/office/officeart/2005/8/layout/hList6"/>
    <dgm:cxn modelId="{C8AC9273-1489-489C-9086-A20015B99EE5}" srcId="{657F88E0-7828-43CA-A7D9-3B119C5E0472}" destId="{7866064F-569F-4BB7-8A44-5125553516DE}" srcOrd="5" destOrd="0" parTransId="{51EB6AF6-D19C-47DA-8210-576E40BF6EB3}" sibTransId="{A3B6CFA9-A6C4-4097-B74B-4C608A716C60}"/>
    <dgm:cxn modelId="{3FB5ED74-8338-4A44-9BE3-E95AA13632E9}" srcId="{5BC3FC20-A5AA-4EBD-86F4-9634C7B7913A}" destId="{4449880B-577E-495C-B8A7-98CBCB5BAA20}" srcOrd="0" destOrd="0" parTransId="{414375ED-6552-4CA9-BFFC-07A162F42B3B}" sibTransId="{DEA91374-E5A7-4125-9756-ED5BD745D2DC}"/>
    <dgm:cxn modelId="{9B3B2F59-ACDB-493D-B617-16DDEF9D7D5B}" srcId="{657F88E0-7828-43CA-A7D9-3B119C5E0472}" destId="{038B7194-B6B8-46A5-B1C7-A24664EFBB28}" srcOrd="1" destOrd="0" parTransId="{56AD9A30-8396-45AF-AB8D-5628DF215A52}" sibTransId="{10611F3C-DDCE-4B01-AB68-13149FB9D860}"/>
    <dgm:cxn modelId="{F66F3E79-3712-4CB9-8DDB-7AD79E9A773C}" type="presOf" srcId="{86FEB724-6D6B-45A6-9E66-649A36F73481}" destId="{EEC9B586-58E5-4300-ADB7-ECE6EA2DA1E2}" srcOrd="0" destOrd="4" presId="urn:microsoft.com/office/officeart/2005/8/layout/hList6"/>
    <dgm:cxn modelId="{693F5E7C-487D-4378-A482-FA23A5C41859}" type="presOf" srcId="{A2AA696F-2471-4363-ADE9-9E468FFF9752}" destId="{334C8F87-52AE-44B8-A059-7575BD7D4A91}" srcOrd="0" destOrd="2" presId="urn:microsoft.com/office/officeart/2005/8/layout/hList6"/>
    <dgm:cxn modelId="{2C648C7C-906B-47BA-99B8-D58C71C07543}" type="presOf" srcId="{BF0509A4-F961-42B7-B2EA-385870D6904C}" destId="{334C8F87-52AE-44B8-A059-7575BD7D4A91}" srcOrd="0" destOrd="4" presId="urn:microsoft.com/office/officeart/2005/8/layout/hList6"/>
    <dgm:cxn modelId="{9D971F84-4C04-4884-9565-94DC004D2D5E}" type="presOf" srcId="{38AD993D-B14D-4CE3-A1C1-D56770A54CB9}" destId="{6A81C3E6-6830-4D94-AC79-C6F524DD960E}" srcOrd="0" destOrd="3" presId="urn:microsoft.com/office/officeart/2005/8/layout/hList6"/>
    <dgm:cxn modelId="{6C668284-60AE-4B60-A3CD-5900BF7D8C8B}" type="presOf" srcId="{43B607AB-B6B5-40E4-B760-816C61AD66CB}" destId="{6A81C3E6-6830-4D94-AC79-C6F524DD960E}" srcOrd="0" destOrd="4" presId="urn:microsoft.com/office/officeart/2005/8/layout/hList6"/>
    <dgm:cxn modelId="{4AFC1885-CE2C-4DEE-BC62-8077D12BE905}" srcId="{3DED9753-39F0-402A-A24A-543862761B41}" destId="{DC370DAB-9849-4665-AB85-7402374AA8B6}" srcOrd="6" destOrd="0" parTransId="{2E0DBB0C-8DFB-4BAA-9C00-9C0752377829}" sibTransId="{73BAF40F-2015-4AB7-972B-29C98F271E21}"/>
    <dgm:cxn modelId="{A038F08D-5C90-4C17-BB6C-0867F91A86A0}" type="presOf" srcId="{3DED9753-39F0-402A-A24A-543862761B41}" destId="{6A81C3E6-6830-4D94-AC79-C6F524DD960E}" srcOrd="0" destOrd="0" presId="urn:microsoft.com/office/officeart/2005/8/layout/hList6"/>
    <dgm:cxn modelId="{2F796B90-1DD3-4D81-96E7-A3FBD97EFFDD}" type="presOf" srcId="{DC370DAB-9849-4665-AB85-7402374AA8B6}" destId="{6A81C3E6-6830-4D94-AC79-C6F524DD960E}" srcOrd="0" destOrd="7" presId="urn:microsoft.com/office/officeart/2005/8/layout/hList6"/>
    <dgm:cxn modelId="{14E00397-8EAF-49D0-88D2-F0552A6BFCA0}" type="presOf" srcId="{5BC3FC20-A5AA-4EBD-86F4-9634C7B7913A}" destId="{334C8F87-52AE-44B8-A059-7575BD7D4A91}" srcOrd="0" destOrd="0" presId="urn:microsoft.com/office/officeart/2005/8/layout/hList6"/>
    <dgm:cxn modelId="{6A1EB298-E7B3-4A90-9B42-007792664176}" srcId="{3DED9753-39F0-402A-A24A-543862761B41}" destId="{763287B7-8455-4AFA-BFE8-BDBF834F9A80}" srcOrd="4" destOrd="0" parTransId="{7FD0DA86-6289-4BF7-8AFB-ED8DBFF5B321}" sibTransId="{AD565127-A52B-4985-86A1-7F475290DCE2}"/>
    <dgm:cxn modelId="{71C80C9B-23DB-4CB0-B137-034F16B54392}" srcId="{657F88E0-7828-43CA-A7D9-3B119C5E0472}" destId="{47CB953E-354B-435F-949A-FEA0F58AEB87}" srcOrd="4" destOrd="0" parTransId="{D45B8366-63F7-4DD4-A6E3-47E9095188F0}" sibTransId="{B7DCCD98-1AE2-4F4A-91E5-D7DB26377248}"/>
    <dgm:cxn modelId="{DB5D3B9F-6401-483B-8A5E-C9EA9EF4B179}" srcId="{5BC3FC20-A5AA-4EBD-86F4-9634C7B7913A}" destId="{4D2AF5EE-A3D2-4DAB-A0B2-ED8497DA6AC2}" srcOrd="4" destOrd="0" parTransId="{DCB34E39-21DB-423D-91E0-84E30B2CB5FD}" sibTransId="{4640CB44-571D-415A-AEE3-1DE37721F28E}"/>
    <dgm:cxn modelId="{7001B0A1-010A-4111-B93A-AE75BFDEF335}" type="presOf" srcId="{4D2AF5EE-A3D2-4DAB-A0B2-ED8497DA6AC2}" destId="{334C8F87-52AE-44B8-A059-7575BD7D4A91}" srcOrd="0" destOrd="5" presId="urn:microsoft.com/office/officeart/2005/8/layout/hList6"/>
    <dgm:cxn modelId="{EEE940A7-A101-44AD-9F1A-1ED00C1A0E31}" type="presOf" srcId="{415EBD10-327F-4B2A-A599-67FE5B19ED41}" destId="{1F14BD28-4FA1-4B50-8B0F-E0EA2F83985E}" srcOrd="0" destOrd="0" presId="urn:microsoft.com/office/officeart/2005/8/layout/hList6"/>
    <dgm:cxn modelId="{DCBC68A8-47E7-4414-BD94-4A6FF58F5467}" type="presOf" srcId="{FCE11839-2CEF-4DD5-9D79-0FD7E7877D29}" destId="{EEC9B586-58E5-4300-ADB7-ECE6EA2DA1E2}" srcOrd="0" destOrd="1" presId="urn:microsoft.com/office/officeart/2005/8/layout/hList6"/>
    <dgm:cxn modelId="{EAD4EBAE-F4D9-405C-8442-71FA518A2C60}" type="presOf" srcId="{71E07489-7AD4-44D8-86BB-4300E1D209C9}" destId="{334C8F87-52AE-44B8-A059-7575BD7D4A91}" srcOrd="0" destOrd="3" presId="urn:microsoft.com/office/officeart/2005/8/layout/hList6"/>
    <dgm:cxn modelId="{A4C735BC-9099-4D16-BEB9-F9CADDCAC316}" type="presOf" srcId="{7866064F-569F-4BB7-8A44-5125553516DE}" destId="{EEC9B586-58E5-4300-ADB7-ECE6EA2DA1E2}" srcOrd="0" destOrd="6" presId="urn:microsoft.com/office/officeart/2005/8/layout/hList6"/>
    <dgm:cxn modelId="{46148CC7-94DF-471B-B375-01DED891B629}" type="presOf" srcId="{9195CC7D-BE91-4985-9F2F-31B9B75CCEE5}" destId="{6A81C3E6-6830-4D94-AC79-C6F524DD960E}" srcOrd="0" destOrd="2" presId="urn:microsoft.com/office/officeart/2005/8/layout/hList6"/>
    <dgm:cxn modelId="{F13943C8-2D71-473F-9B13-B811FD8715D4}" srcId="{657F88E0-7828-43CA-A7D9-3B119C5E0472}" destId="{FCE11839-2CEF-4DD5-9D79-0FD7E7877D29}" srcOrd="0" destOrd="0" parTransId="{5FFB5319-1197-4E03-AD24-1F2F3A4631C0}" sibTransId="{42F88E6D-7166-40AC-808D-7EAB03645170}"/>
    <dgm:cxn modelId="{5A0494CA-B44E-4E6D-875E-FB1ACB747CDE}" srcId="{415EBD10-327F-4B2A-A599-67FE5B19ED41}" destId="{657F88E0-7828-43CA-A7D9-3B119C5E0472}" srcOrd="1" destOrd="0" parTransId="{0331BA80-157D-4CDB-9D7C-E538B582EFE5}" sibTransId="{54E3EBD0-9603-42D3-87EF-BF6E3B61F931}"/>
    <dgm:cxn modelId="{C49D64CE-5EDD-4274-9035-A89D54D18E57}" srcId="{3DED9753-39F0-402A-A24A-543862761B41}" destId="{6997EEFB-C433-49AC-B232-DA1F7B604482}" srcOrd="0" destOrd="0" parTransId="{9BE4EFD5-F3D9-4F0D-925C-B010983AC1BA}" sibTransId="{7DD65777-A8D5-405E-8222-8D871942D348}"/>
    <dgm:cxn modelId="{8B08C7D3-20B2-4E9C-B48A-3E75B421334B}" type="presOf" srcId="{4449880B-577E-495C-B8A7-98CBCB5BAA20}" destId="{334C8F87-52AE-44B8-A059-7575BD7D4A91}" srcOrd="0" destOrd="1" presId="urn:microsoft.com/office/officeart/2005/8/layout/hList6"/>
    <dgm:cxn modelId="{215861DE-91BF-4E1A-A974-25B846B821EA}" srcId="{657F88E0-7828-43CA-A7D9-3B119C5E0472}" destId="{86FEB724-6D6B-45A6-9E66-649A36F73481}" srcOrd="3" destOrd="0" parTransId="{2D67E6D7-7495-4F1D-8122-A694E0D719D7}" sibTransId="{B25421F0-E1E1-4907-BAF0-FE52F59E5FC3}"/>
    <dgm:cxn modelId="{4A2F9BF7-66AA-4630-9026-47379A6F2779}" srcId="{3DED9753-39F0-402A-A24A-543862761B41}" destId="{43B607AB-B6B5-40E4-B760-816C61AD66CB}" srcOrd="3" destOrd="0" parTransId="{FA91D5A6-975F-4CDA-B481-2ED6C59AC1A2}" sibTransId="{B550BFA6-204F-4D37-98C0-F51EE5A74A3E}"/>
    <dgm:cxn modelId="{24F9A3FB-8477-4D11-B1A5-138657D936EB}" srcId="{5BC3FC20-A5AA-4EBD-86F4-9634C7B7913A}" destId="{A2AA696F-2471-4363-ADE9-9E468FFF9752}" srcOrd="1" destOrd="0" parTransId="{2F93AA2F-828D-4EA1-AAA0-702944F7BE44}" sibTransId="{FCC58E6C-9649-43F2-A0D1-CC1BE446DBFF}"/>
    <dgm:cxn modelId="{8D2C4EFD-5324-4314-B4C1-A741EF98C48E}" type="presOf" srcId="{47CB953E-354B-435F-949A-FEA0F58AEB87}" destId="{EEC9B586-58E5-4300-ADB7-ECE6EA2DA1E2}" srcOrd="0" destOrd="5" presId="urn:microsoft.com/office/officeart/2005/8/layout/hList6"/>
    <dgm:cxn modelId="{81FB5DFF-0537-4CB8-A4D4-9DC72568BF69}" type="presOf" srcId="{1A91639E-2DD4-4A44-9A91-4D4CFC69AB51}" destId="{EEC9B586-58E5-4300-ADB7-ECE6EA2DA1E2}" srcOrd="0" destOrd="3" presId="urn:microsoft.com/office/officeart/2005/8/layout/hList6"/>
    <dgm:cxn modelId="{CC892204-EC3D-45A7-9647-B8F3F2A234EF}" type="presParOf" srcId="{1F14BD28-4FA1-4B50-8B0F-E0EA2F83985E}" destId="{6A81C3E6-6830-4D94-AC79-C6F524DD960E}" srcOrd="0" destOrd="0" presId="urn:microsoft.com/office/officeart/2005/8/layout/hList6"/>
    <dgm:cxn modelId="{12AAD1A3-1318-4EAB-B06C-5DD933521C5B}" type="presParOf" srcId="{1F14BD28-4FA1-4B50-8B0F-E0EA2F83985E}" destId="{2B0E4162-1807-4834-8BD2-BE0DA3618437}" srcOrd="1" destOrd="0" presId="urn:microsoft.com/office/officeart/2005/8/layout/hList6"/>
    <dgm:cxn modelId="{BD440B54-E3FD-42E4-9AAF-0ED1B4CE73DE}" type="presParOf" srcId="{1F14BD28-4FA1-4B50-8B0F-E0EA2F83985E}" destId="{EEC9B586-58E5-4300-ADB7-ECE6EA2DA1E2}" srcOrd="2" destOrd="0" presId="urn:microsoft.com/office/officeart/2005/8/layout/hList6"/>
    <dgm:cxn modelId="{98B96B8D-14EE-4AE8-BC34-3F39C73BF2D5}" type="presParOf" srcId="{1F14BD28-4FA1-4B50-8B0F-E0EA2F83985E}" destId="{8D507C3E-CB6F-4E6D-980C-ED7EB446FD19}" srcOrd="3" destOrd="0" presId="urn:microsoft.com/office/officeart/2005/8/layout/hList6"/>
    <dgm:cxn modelId="{5F7D05BA-3DF2-4CC1-B9BC-F10A8773A717}" type="presParOf" srcId="{1F14BD28-4FA1-4B50-8B0F-E0EA2F83985E}" destId="{334C8F87-52AE-44B8-A059-7575BD7D4A9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1C3E6-6830-4D94-AC79-C6F524DD960E}">
      <dsp:nvSpPr>
        <dsp:cNvPr id="0" name=""/>
        <dsp:cNvSpPr/>
      </dsp:nvSpPr>
      <dsp:spPr>
        <a:xfrm rot="16200000">
          <a:off x="-1433040" y="1438938"/>
          <a:ext cx="5643578" cy="276570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AU" sz="2200" b="1" u="sng" kern="1200" dirty="0">
              <a:solidFill>
                <a:schemeClr val="bg1"/>
              </a:solidFill>
            </a:rPr>
            <a:t>Enslavement</a:t>
          </a:r>
        </a:p>
        <a:p>
          <a:pPr marL="228600" lvl="1" indent="-228600" algn="l" defTabSz="977900">
            <a:lnSpc>
              <a:spcPct val="90000"/>
            </a:lnSpc>
            <a:spcBef>
              <a:spcPct val="0"/>
            </a:spcBef>
            <a:spcAft>
              <a:spcPct val="15000"/>
            </a:spcAft>
            <a:buChar char="•"/>
          </a:pPr>
          <a:r>
            <a:rPr lang="en-AU" sz="2200" b="1" i="1" kern="1200" dirty="0">
              <a:solidFill>
                <a:schemeClr val="bg1"/>
              </a:solidFill>
            </a:rPr>
            <a:t>Israel enslaved in Egypt</a:t>
          </a:r>
        </a:p>
        <a:p>
          <a:pPr marL="228600" lvl="1" indent="-228600" algn="l" defTabSz="977900">
            <a:lnSpc>
              <a:spcPct val="90000"/>
            </a:lnSpc>
            <a:spcBef>
              <a:spcPct val="0"/>
            </a:spcBef>
            <a:spcAft>
              <a:spcPct val="15000"/>
            </a:spcAft>
            <a:buChar char="•"/>
          </a:pPr>
          <a:endParaRPr lang="en-AU" sz="2200" b="1" i="1" kern="1200" dirty="0">
            <a:solidFill>
              <a:schemeClr val="bg1"/>
            </a:solidFill>
          </a:endParaRPr>
        </a:p>
        <a:p>
          <a:pPr marL="228600" lvl="1" indent="-228600" algn="l" defTabSz="977900">
            <a:lnSpc>
              <a:spcPct val="90000"/>
            </a:lnSpc>
            <a:spcBef>
              <a:spcPct val="0"/>
            </a:spcBef>
            <a:spcAft>
              <a:spcPct val="15000"/>
            </a:spcAft>
            <a:buChar char="•"/>
          </a:pPr>
          <a:r>
            <a:rPr lang="en-AU" sz="2200" b="1" i="1" kern="1200" dirty="0">
              <a:solidFill>
                <a:schemeClr val="bg1"/>
              </a:solidFill>
            </a:rPr>
            <a:t>Israel in exile in Babylon</a:t>
          </a:r>
        </a:p>
        <a:p>
          <a:pPr marL="228600" lvl="1" indent="-228600" algn="l" defTabSz="977900">
            <a:lnSpc>
              <a:spcPct val="90000"/>
            </a:lnSpc>
            <a:spcBef>
              <a:spcPct val="0"/>
            </a:spcBef>
            <a:spcAft>
              <a:spcPct val="15000"/>
            </a:spcAft>
            <a:buChar char="•"/>
          </a:pPr>
          <a:endParaRPr lang="en-AU" sz="2200" b="1" kern="1200" dirty="0">
            <a:solidFill>
              <a:schemeClr val="bg1"/>
            </a:solidFill>
          </a:endParaRPr>
        </a:p>
        <a:p>
          <a:pPr marL="228600" lvl="1" indent="-228600" algn="l" defTabSz="977900">
            <a:lnSpc>
              <a:spcPct val="90000"/>
            </a:lnSpc>
            <a:spcBef>
              <a:spcPct val="0"/>
            </a:spcBef>
            <a:spcAft>
              <a:spcPct val="15000"/>
            </a:spcAft>
            <a:buChar char="•"/>
          </a:pPr>
          <a:endParaRPr lang="en-AU" sz="2200" b="1" kern="1200" dirty="0">
            <a:solidFill>
              <a:schemeClr val="bg1"/>
            </a:solidFill>
          </a:endParaRPr>
        </a:p>
        <a:p>
          <a:pPr marL="228600" lvl="1" indent="-228600" algn="l" defTabSz="977900">
            <a:lnSpc>
              <a:spcPct val="90000"/>
            </a:lnSpc>
            <a:spcBef>
              <a:spcPct val="0"/>
            </a:spcBef>
            <a:spcAft>
              <a:spcPct val="15000"/>
            </a:spcAft>
            <a:buChar char="•"/>
          </a:pPr>
          <a:endParaRPr lang="en-AU" sz="2200" b="1" kern="1200" dirty="0">
            <a:solidFill>
              <a:schemeClr val="bg1"/>
            </a:solidFill>
          </a:endParaRPr>
        </a:p>
        <a:p>
          <a:pPr marL="228600" lvl="1" indent="-228600" algn="l" defTabSz="977900">
            <a:lnSpc>
              <a:spcPct val="90000"/>
            </a:lnSpc>
            <a:spcBef>
              <a:spcPct val="0"/>
            </a:spcBef>
            <a:spcAft>
              <a:spcPct val="15000"/>
            </a:spcAft>
            <a:buChar char="•"/>
          </a:pPr>
          <a:r>
            <a:rPr lang="en-AU" sz="2200" b="1" i="0" kern="1200" dirty="0">
              <a:solidFill>
                <a:schemeClr val="bg1"/>
              </a:solidFill>
            </a:rPr>
            <a:t>sin</a:t>
          </a:r>
          <a:r>
            <a:rPr lang="en-AU" sz="2200" b="1" kern="1200" dirty="0">
              <a:solidFill>
                <a:schemeClr val="bg1"/>
              </a:solidFill>
            </a:rPr>
            <a:t>	</a:t>
          </a:r>
        </a:p>
      </dsp:txBody>
      <dsp:txXfrm rot="5400000">
        <a:off x="5898" y="1128716"/>
        <a:ext cx="2765701" cy="3386146"/>
      </dsp:txXfrm>
    </dsp:sp>
    <dsp:sp modelId="{EEC9B586-58E5-4300-ADB7-ECE6EA2DA1E2}">
      <dsp:nvSpPr>
        <dsp:cNvPr id="0" name=""/>
        <dsp:cNvSpPr/>
      </dsp:nvSpPr>
      <dsp:spPr>
        <a:xfrm rot="16200000">
          <a:off x="1330619" y="1438938"/>
          <a:ext cx="5643578" cy="276570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AU" sz="2200" b="1" u="sng" kern="1200" dirty="0">
              <a:solidFill>
                <a:srgbClr val="FFFF00"/>
              </a:solidFill>
            </a:rPr>
            <a:t>Redemption action</a:t>
          </a:r>
        </a:p>
        <a:p>
          <a:pPr marL="228600" lvl="1" indent="-228600" algn="l" defTabSz="977900">
            <a:lnSpc>
              <a:spcPct val="90000"/>
            </a:lnSpc>
            <a:spcBef>
              <a:spcPct val="0"/>
            </a:spcBef>
            <a:spcAft>
              <a:spcPct val="15000"/>
            </a:spcAft>
            <a:buChar char="•"/>
          </a:pPr>
          <a:r>
            <a:rPr lang="en-AU" sz="2200" b="1" i="1" kern="1200" dirty="0">
              <a:solidFill>
                <a:srgbClr val="FFFF00"/>
              </a:solidFill>
            </a:rPr>
            <a:t>the physical Exodus</a:t>
          </a:r>
        </a:p>
        <a:p>
          <a:pPr marL="228600" lvl="1" indent="-228600" algn="l" defTabSz="977900">
            <a:lnSpc>
              <a:spcPct val="90000"/>
            </a:lnSpc>
            <a:spcBef>
              <a:spcPct val="0"/>
            </a:spcBef>
            <a:spcAft>
              <a:spcPct val="15000"/>
            </a:spcAft>
            <a:buChar char="•"/>
          </a:pPr>
          <a:endParaRPr lang="en-AU" sz="2200" b="1" i="1" kern="1200" dirty="0">
            <a:solidFill>
              <a:srgbClr val="FFFF00"/>
            </a:solidFill>
          </a:endParaRPr>
        </a:p>
        <a:p>
          <a:pPr marL="228600" lvl="1" indent="-228600" algn="l" defTabSz="977900">
            <a:lnSpc>
              <a:spcPct val="90000"/>
            </a:lnSpc>
            <a:spcBef>
              <a:spcPct val="0"/>
            </a:spcBef>
            <a:spcAft>
              <a:spcPct val="15000"/>
            </a:spcAft>
            <a:buChar char="•"/>
          </a:pPr>
          <a:endParaRPr lang="en-AU" sz="2200" b="1" i="1" kern="1200" dirty="0">
            <a:solidFill>
              <a:srgbClr val="FFFF00"/>
            </a:solidFill>
          </a:endParaRPr>
        </a:p>
        <a:p>
          <a:pPr marL="228600" lvl="1" indent="-228600" algn="l" defTabSz="977900">
            <a:lnSpc>
              <a:spcPct val="90000"/>
            </a:lnSpc>
            <a:spcBef>
              <a:spcPct val="0"/>
            </a:spcBef>
            <a:spcAft>
              <a:spcPct val="15000"/>
            </a:spcAft>
            <a:buChar char="•"/>
          </a:pPr>
          <a:r>
            <a:rPr lang="en-AU" sz="2200" b="1" i="1" kern="1200" dirty="0">
              <a:solidFill>
                <a:srgbClr val="FFFF00"/>
              </a:solidFill>
            </a:rPr>
            <a:t>release from captivity; return and rebuilding of temple and city</a:t>
          </a:r>
        </a:p>
        <a:p>
          <a:pPr marL="228600" lvl="1" indent="-228600" algn="l" defTabSz="977900">
            <a:lnSpc>
              <a:spcPct val="90000"/>
            </a:lnSpc>
            <a:spcBef>
              <a:spcPct val="0"/>
            </a:spcBef>
            <a:spcAft>
              <a:spcPct val="15000"/>
            </a:spcAft>
            <a:buChar char="•"/>
          </a:pPr>
          <a:endParaRPr lang="en-AU" sz="2200" b="1" kern="1200" dirty="0">
            <a:solidFill>
              <a:srgbClr val="FFFF00"/>
            </a:solidFill>
          </a:endParaRPr>
        </a:p>
        <a:p>
          <a:pPr marL="228600" lvl="1" indent="-228600" algn="l" defTabSz="977900">
            <a:lnSpc>
              <a:spcPct val="90000"/>
            </a:lnSpc>
            <a:spcBef>
              <a:spcPct val="0"/>
            </a:spcBef>
            <a:spcAft>
              <a:spcPct val="15000"/>
            </a:spcAft>
            <a:buChar char="•"/>
          </a:pPr>
          <a:r>
            <a:rPr lang="en-AU" sz="2200" b="1" i="0" kern="1200" dirty="0">
              <a:solidFill>
                <a:srgbClr val="FFFF00"/>
              </a:solidFill>
            </a:rPr>
            <a:t>Jesus’ death and resurrection</a:t>
          </a:r>
        </a:p>
      </dsp:txBody>
      <dsp:txXfrm rot="5400000">
        <a:off x="2769557" y="1128716"/>
        <a:ext cx="2765701" cy="3386146"/>
      </dsp:txXfrm>
    </dsp:sp>
    <dsp:sp modelId="{334C8F87-52AE-44B8-A059-7575BD7D4A91}">
      <dsp:nvSpPr>
        <dsp:cNvPr id="0" name=""/>
        <dsp:cNvSpPr/>
      </dsp:nvSpPr>
      <dsp:spPr>
        <a:xfrm rot="16200000">
          <a:off x="4119104" y="1438938"/>
          <a:ext cx="5643578" cy="276570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AU" sz="2200" b="1" u="sng" kern="1200" dirty="0"/>
            <a:t>Salvation</a:t>
          </a:r>
        </a:p>
        <a:p>
          <a:pPr marL="228600" lvl="1" indent="-228600" algn="l" defTabSz="977900">
            <a:lnSpc>
              <a:spcPct val="90000"/>
            </a:lnSpc>
            <a:spcBef>
              <a:spcPct val="0"/>
            </a:spcBef>
            <a:spcAft>
              <a:spcPct val="15000"/>
            </a:spcAft>
            <a:buChar char="•"/>
          </a:pPr>
          <a:r>
            <a:rPr lang="en-AU" sz="2200" b="1" i="1" kern="1200" dirty="0"/>
            <a:t>new life in Canaan (promised land)</a:t>
          </a:r>
        </a:p>
        <a:p>
          <a:pPr marL="228600" lvl="1" indent="-228600" algn="l" defTabSz="977900">
            <a:lnSpc>
              <a:spcPct val="90000"/>
            </a:lnSpc>
            <a:spcBef>
              <a:spcPct val="0"/>
            </a:spcBef>
            <a:spcAft>
              <a:spcPct val="15000"/>
            </a:spcAft>
            <a:buChar char="•"/>
          </a:pPr>
          <a:endParaRPr lang="en-AU" sz="2200" b="1" i="1" kern="1200" dirty="0"/>
        </a:p>
        <a:p>
          <a:pPr marL="228600" lvl="1" indent="-228600" algn="l" defTabSz="977900">
            <a:lnSpc>
              <a:spcPct val="90000"/>
            </a:lnSpc>
            <a:spcBef>
              <a:spcPct val="0"/>
            </a:spcBef>
            <a:spcAft>
              <a:spcPct val="15000"/>
            </a:spcAft>
            <a:buChar char="•"/>
          </a:pPr>
          <a:r>
            <a:rPr lang="en-AU" sz="2200" b="1" i="1" kern="1200" dirty="0"/>
            <a:t>promise of perfect salvation and new exodus through perfect redemption</a:t>
          </a:r>
        </a:p>
        <a:p>
          <a:pPr marL="228600" lvl="1" indent="-228600" algn="l" defTabSz="977900">
            <a:lnSpc>
              <a:spcPct val="90000"/>
            </a:lnSpc>
            <a:spcBef>
              <a:spcPct val="0"/>
            </a:spcBef>
            <a:spcAft>
              <a:spcPct val="15000"/>
            </a:spcAft>
            <a:buChar char="•"/>
          </a:pPr>
          <a:endParaRPr lang="en-AU" sz="2200" b="1" kern="1200" dirty="0"/>
        </a:p>
        <a:p>
          <a:pPr marL="228600" lvl="1" indent="-228600" algn="l" defTabSz="977900">
            <a:lnSpc>
              <a:spcPct val="90000"/>
            </a:lnSpc>
            <a:spcBef>
              <a:spcPct val="0"/>
            </a:spcBef>
            <a:spcAft>
              <a:spcPct val="15000"/>
            </a:spcAft>
            <a:buChar char="•"/>
          </a:pPr>
          <a:r>
            <a:rPr lang="en-AU" sz="2200" b="1" i="0" kern="1200" dirty="0"/>
            <a:t>eternal life</a:t>
          </a:r>
        </a:p>
      </dsp:txBody>
      <dsp:txXfrm rot="5400000">
        <a:off x="5558042" y="1128716"/>
        <a:ext cx="2765701" cy="338614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10/13/2020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ctheology.edu.au/unit/PE007-6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tudent.unsw.edu.au/preparing-open-book-exa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91C1-3661-4DE1-943F-E4E43362E960}"/>
              </a:ext>
            </a:extLst>
          </p:cNvPr>
          <p:cNvSpPr>
            <a:spLocks noGrp="1"/>
          </p:cNvSpPr>
          <p:nvPr>
            <p:ph type="ctrTitle"/>
          </p:nvPr>
        </p:nvSpPr>
        <p:spPr/>
        <p:txBody>
          <a:bodyPr>
            <a:normAutofit/>
          </a:bodyPr>
          <a:lstStyle/>
          <a:p>
            <a:r>
              <a:rPr lang="en-AU" sz="6600" b="1" dirty="0"/>
              <a:t>Open book exams</a:t>
            </a:r>
          </a:p>
        </p:txBody>
      </p:sp>
      <p:sp>
        <p:nvSpPr>
          <p:cNvPr id="3" name="Subtitle 2">
            <a:extLst>
              <a:ext uri="{FF2B5EF4-FFF2-40B4-BE49-F238E27FC236}">
                <a16:creationId xmlns:a16="http://schemas.microsoft.com/office/drawing/2014/main" id="{788BB5DC-1A95-48CA-9074-ED84E7DB211E}"/>
              </a:ext>
            </a:extLst>
          </p:cNvPr>
          <p:cNvSpPr>
            <a:spLocks noGrp="1"/>
          </p:cNvSpPr>
          <p:nvPr>
            <p:ph type="subTitle" idx="1"/>
          </p:nvPr>
        </p:nvSpPr>
        <p:spPr/>
        <p:txBody>
          <a:bodyPr/>
          <a:lstStyle/>
          <a:p>
            <a:r>
              <a:rPr lang="en-AU" dirty="0"/>
              <a:t>Morling COllege</a:t>
            </a:r>
          </a:p>
        </p:txBody>
      </p:sp>
    </p:spTree>
    <p:extLst>
      <p:ext uri="{BB962C8B-B14F-4D97-AF65-F5344CB8AC3E}">
        <p14:creationId xmlns:p14="http://schemas.microsoft.com/office/powerpoint/2010/main" val="322062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045C-3A57-4417-BD24-E24FC69EC1ED}"/>
              </a:ext>
            </a:extLst>
          </p:cNvPr>
          <p:cNvSpPr>
            <a:spLocks noGrp="1"/>
          </p:cNvSpPr>
          <p:nvPr>
            <p:ph type="title"/>
          </p:nvPr>
        </p:nvSpPr>
        <p:spPr>
          <a:xfrm>
            <a:off x="685801" y="2573079"/>
            <a:ext cx="2547730" cy="855921"/>
          </a:xfrm>
        </p:spPr>
        <p:txBody>
          <a:bodyPr/>
          <a:lstStyle/>
          <a:p>
            <a:r>
              <a:rPr lang="en-AU" dirty="0"/>
              <a:t>All Business</a:t>
            </a:r>
          </a:p>
        </p:txBody>
      </p:sp>
      <p:sp>
        <p:nvSpPr>
          <p:cNvPr id="4" name="Text Placeholder 3">
            <a:extLst>
              <a:ext uri="{FF2B5EF4-FFF2-40B4-BE49-F238E27FC236}">
                <a16:creationId xmlns:a16="http://schemas.microsoft.com/office/drawing/2014/main" id="{CE110759-D094-4E6A-B582-CCC35A433128}"/>
              </a:ext>
            </a:extLst>
          </p:cNvPr>
          <p:cNvSpPr>
            <a:spLocks noGrp="1"/>
          </p:cNvSpPr>
          <p:nvPr>
            <p:ph type="body" sz="half" idx="2"/>
          </p:nvPr>
        </p:nvSpPr>
        <p:spPr>
          <a:xfrm>
            <a:off x="685801" y="3631095"/>
            <a:ext cx="2985052" cy="1643637"/>
          </a:xfrm>
        </p:spPr>
        <p:txBody>
          <a:bodyPr/>
          <a:lstStyle/>
          <a:p>
            <a:r>
              <a:rPr lang="en-AU" dirty="0"/>
              <a:t>You think in a linear direction</a:t>
            </a:r>
          </a:p>
          <a:p>
            <a:r>
              <a:rPr lang="en-AU" dirty="0"/>
              <a:t>You like to use headings &amp; boxes</a:t>
            </a:r>
          </a:p>
          <a:p>
            <a:r>
              <a:rPr lang="en-AU" dirty="0"/>
              <a:t>You are neat</a:t>
            </a:r>
          </a:p>
        </p:txBody>
      </p:sp>
      <p:pic>
        <p:nvPicPr>
          <p:cNvPr id="5" name="Content Placeholder 4">
            <a:extLst>
              <a:ext uri="{FF2B5EF4-FFF2-40B4-BE49-F238E27FC236}">
                <a16:creationId xmlns:a16="http://schemas.microsoft.com/office/drawing/2014/main" id="{EB0CD777-E69E-4BA5-9121-9966E4CFFC2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0213" t="17230" r="20824" b="11238"/>
          <a:stretch/>
        </p:blipFill>
        <p:spPr bwMode="auto">
          <a:xfrm>
            <a:off x="4051946" y="573156"/>
            <a:ext cx="7765774" cy="5711687"/>
          </a:xfrm>
          <a:prstGeom prst="rect">
            <a:avLst/>
          </a:prstGeom>
          <a:ln>
            <a:noFill/>
          </a:ln>
          <a:extLst>
            <a:ext uri="{53640926-AAD7-44D8-BBD7-CCE9431645EC}">
              <a14:shadowObscured xmlns:a14="http://schemas.microsoft.com/office/drawing/2010/main"/>
            </a:ext>
          </a:extLst>
        </p:spPr>
      </p:pic>
      <p:pic>
        <p:nvPicPr>
          <p:cNvPr id="6" name="Content Placeholder 10">
            <a:extLst>
              <a:ext uri="{FF2B5EF4-FFF2-40B4-BE49-F238E27FC236}">
                <a16:creationId xmlns:a16="http://schemas.microsoft.com/office/drawing/2014/main" id="{3317C114-6CA0-4F69-ADC2-32421CF68F20}"/>
              </a:ext>
            </a:extLst>
          </p:cNvPr>
          <p:cNvPicPr>
            <a:picLocks noChangeAspect="1"/>
          </p:cNvPicPr>
          <p:nvPr/>
        </p:nvPicPr>
        <p:blipFill>
          <a:blip r:embed="rId3"/>
          <a:stretch>
            <a:fillRect/>
          </a:stretch>
        </p:blipFill>
        <p:spPr>
          <a:xfrm>
            <a:off x="495709" y="621137"/>
            <a:ext cx="2927913" cy="1951942"/>
          </a:xfrm>
          <a:prstGeom prst="rect">
            <a:avLst/>
          </a:prstGeom>
        </p:spPr>
      </p:pic>
    </p:spTree>
    <p:extLst>
      <p:ext uri="{BB962C8B-B14F-4D97-AF65-F5344CB8AC3E}">
        <p14:creationId xmlns:p14="http://schemas.microsoft.com/office/powerpoint/2010/main" val="391985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7FD2-5EBC-4A7F-9A32-CDF804E939FF}"/>
              </a:ext>
            </a:extLst>
          </p:cNvPr>
          <p:cNvSpPr>
            <a:spLocks noGrp="1"/>
          </p:cNvSpPr>
          <p:nvPr>
            <p:ph type="title"/>
          </p:nvPr>
        </p:nvSpPr>
        <p:spPr>
          <a:xfrm>
            <a:off x="685800" y="2551813"/>
            <a:ext cx="3680885" cy="894119"/>
          </a:xfrm>
        </p:spPr>
        <p:txBody>
          <a:bodyPr/>
          <a:lstStyle/>
          <a:p>
            <a:r>
              <a:rPr lang="en-AU" dirty="0"/>
              <a:t>Free thinker</a:t>
            </a:r>
          </a:p>
        </p:txBody>
      </p:sp>
      <p:pic>
        <p:nvPicPr>
          <p:cNvPr id="6" name="Content Placeholder 5">
            <a:extLst>
              <a:ext uri="{FF2B5EF4-FFF2-40B4-BE49-F238E27FC236}">
                <a16:creationId xmlns:a16="http://schemas.microsoft.com/office/drawing/2014/main" id="{18784799-6318-43EC-A5FB-EA2CAE6BA3D7}"/>
              </a:ext>
            </a:extLst>
          </p:cNvPr>
          <p:cNvPicPr>
            <a:picLocks noGrp="1" noChangeAspect="1"/>
          </p:cNvPicPr>
          <p:nvPr>
            <p:ph idx="1"/>
          </p:nvPr>
        </p:nvPicPr>
        <p:blipFill>
          <a:blip r:embed="rId2"/>
          <a:stretch>
            <a:fillRect/>
          </a:stretch>
        </p:blipFill>
        <p:spPr>
          <a:xfrm>
            <a:off x="3422868" y="463826"/>
            <a:ext cx="8404363" cy="6175513"/>
          </a:xfrm>
        </p:spPr>
      </p:pic>
      <p:sp>
        <p:nvSpPr>
          <p:cNvPr id="4" name="Text Placeholder 3">
            <a:extLst>
              <a:ext uri="{FF2B5EF4-FFF2-40B4-BE49-F238E27FC236}">
                <a16:creationId xmlns:a16="http://schemas.microsoft.com/office/drawing/2014/main" id="{D2EB4210-DCC6-487A-A891-944333DCE26E}"/>
              </a:ext>
            </a:extLst>
          </p:cNvPr>
          <p:cNvSpPr>
            <a:spLocks noGrp="1"/>
          </p:cNvSpPr>
          <p:nvPr>
            <p:ph type="body" sz="half" idx="2"/>
          </p:nvPr>
        </p:nvSpPr>
        <p:spPr>
          <a:xfrm>
            <a:off x="685800" y="3684472"/>
            <a:ext cx="2613991" cy="1828800"/>
          </a:xfrm>
        </p:spPr>
        <p:txBody>
          <a:bodyPr/>
          <a:lstStyle/>
          <a:p>
            <a:r>
              <a:rPr lang="en-AU" dirty="0"/>
              <a:t>You think in many directions</a:t>
            </a:r>
          </a:p>
          <a:p>
            <a:r>
              <a:rPr lang="en-AU" dirty="0"/>
              <a:t>You like to use colour</a:t>
            </a:r>
          </a:p>
          <a:p>
            <a:r>
              <a:rPr lang="en-AU" dirty="0"/>
              <a:t>You are creative</a:t>
            </a:r>
          </a:p>
        </p:txBody>
      </p:sp>
      <p:pic>
        <p:nvPicPr>
          <p:cNvPr id="7" name="Content Placeholder 12">
            <a:extLst>
              <a:ext uri="{FF2B5EF4-FFF2-40B4-BE49-F238E27FC236}">
                <a16:creationId xmlns:a16="http://schemas.microsoft.com/office/drawing/2014/main" id="{6FA60709-D9F7-4D76-A95B-83EEA3EF9EE0}"/>
              </a:ext>
            </a:extLst>
          </p:cNvPr>
          <p:cNvPicPr>
            <a:picLocks noChangeAspect="1"/>
          </p:cNvPicPr>
          <p:nvPr/>
        </p:nvPicPr>
        <p:blipFill>
          <a:blip r:embed="rId3"/>
          <a:stretch>
            <a:fillRect/>
          </a:stretch>
        </p:blipFill>
        <p:spPr>
          <a:xfrm>
            <a:off x="240203" y="512088"/>
            <a:ext cx="3059588" cy="2039725"/>
          </a:xfrm>
          <a:prstGeom prst="rect">
            <a:avLst/>
          </a:prstGeom>
        </p:spPr>
      </p:pic>
    </p:spTree>
    <p:extLst>
      <p:ext uri="{BB962C8B-B14F-4D97-AF65-F5344CB8AC3E}">
        <p14:creationId xmlns:p14="http://schemas.microsoft.com/office/powerpoint/2010/main" val="117162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0575" y="23575"/>
            <a:ext cx="10131425" cy="1456267"/>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AU" b="1" dirty="0">
                <a:solidFill>
                  <a:srgbClr val="FFFF00"/>
                </a:solidFill>
              </a:rPr>
              <a:t>The pattern of salvation </a:t>
            </a:r>
            <a:r>
              <a:rPr lang="en-AU" b="1" i="1" dirty="0">
                <a:solidFill>
                  <a:srgbClr val="FFFF00"/>
                </a:solidFill>
              </a:rPr>
              <a:t>foreshadowed</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59366340"/>
              </p:ext>
            </p:extLst>
          </p:nvPr>
        </p:nvGraphicFramePr>
        <p:xfrm>
          <a:off x="3420689" y="1214422"/>
          <a:ext cx="8329642"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0487874" y="6211669"/>
            <a:ext cx="1571604" cy="646331"/>
          </a:xfrm>
          <a:prstGeom prst="rect">
            <a:avLst/>
          </a:prstGeom>
          <a:noFill/>
        </p:spPr>
        <p:txBody>
          <a:bodyPr wrap="square" rtlCol="0">
            <a:spAutoFit/>
          </a:bodyPr>
          <a:lstStyle/>
          <a:p>
            <a:r>
              <a:rPr lang="en-AU" dirty="0"/>
              <a:t>see textbook p24-26</a:t>
            </a:r>
          </a:p>
        </p:txBody>
      </p:sp>
      <p:sp>
        <p:nvSpPr>
          <p:cNvPr id="6" name="Title 1">
            <a:extLst>
              <a:ext uri="{FF2B5EF4-FFF2-40B4-BE49-F238E27FC236}">
                <a16:creationId xmlns:a16="http://schemas.microsoft.com/office/drawing/2014/main" id="{B2683AD4-76CE-422E-88EF-76041133BBB1}"/>
              </a:ext>
            </a:extLst>
          </p:cNvPr>
          <p:cNvSpPr txBox="1">
            <a:spLocks/>
          </p:cNvSpPr>
          <p:nvPr/>
        </p:nvSpPr>
        <p:spPr>
          <a:xfrm>
            <a:off x="441669" y="3137532"/>
            <a:ext cx="2547730" cy="105909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400" dirty="0"/>
              <a:t>Tech head</a:t>
            </a:r>
          </a:p>
        </p:txBody>
      </p:sp>
      <p:sp>
        <p:nvSpPr>
          <p:cNvPr id="7" name="Text Placeholder 3">
            <a:extLst>
              <a:ext uri="{FF2B5EF4-FFF2-40B4-BE49-F238E27FC236}">
                <a16:creationId xmlns:a16="http://schemas.microsoft.com/office/drawing/2014/main" id="{7AE966E8-83F0-453A-B8F3-DCC8718F5B9C}"/>
              </a:ext>
            </a:extLst>
          </p:cNvPr>
          <p:cNvSpPr txBox="1">
            <a:spLocks/>
          </p:cNvSpPr>
          <p:nvPr/>
        </p:nvSpPr>
        <p:spPr>
          <a:xfrm>
            <a:off x="328766" y="4234255"/>
            <a:ext cx="2818366" cy="1643637"/>
          </a:xfrm>
          <a:prstGeom prst="rect">
            <a:avLst/>
          </a:prstGeom>
        </p:spPr>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AU" dirty="0"/>
              <a:t>You think in flow charts</a:t>
            </a:r>
          </a:p>
          <a:p>
            <a:pPr marL="0" indent="0">
              <a:buNone/>
            </a:pPr>
            <a:r>
              <a:rPr lang="en-AU" dirty="0"/>
              <a:t>You like to use shapes</a:t>
            </a:r>
          </a:p>
          <a:p>
            <a:pPr marL="0" indent="0">
              <a:buNone/>
            </a:pPr>
            <a:r>
              <a:rPr lang="en-AU" dirty="0"/>
              <a:t>You are visual</a:t>
            </a:r>
          </a:p>
        </p:txBody>
      </p:sp>
      <p:pic>
        <p:nvPicPr>
          <p:cNvPr id="8" name="Picture 7">
            <a:extLst>
              <a:ext uri="{FF2B5EF4-FFF2-40B4-BE49-F238E27FC236}">
                <a16:creationId xmlns:a16="http://schemas.microsoft.com/office/drawing/2014/main" id="{FAF09217-1AF7-4904-A274-A53F6C6C5601}"/>
              </a:ext>
            </a:extLst>
          </p:cNvPr>
          <p:cNvPicPr>
            <a:picLocks noChangeAspect="1"/>
          </p:cNvPicPr>
          <p:nvPr/>
        </p:nvPicPr>
        <p:blipFill>
          <a:blip r:embed="rId7"/>
          <a:stretch>
            <a:fillRect/>
          </a:stretch>
        </p:blipFill>
        <p:spPr>
          <a:xfrm>
            <a:off x="506142" y="1214422"/>
            <a:ext cx="1578517" cy="20036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6479-5463-405C-81B1-9764A0A7B9CD}"/>
              </a:ext>
            </a:extLst>
          </p:cNvPr>
          <p:cNvSpPr>
            <a:spLocks noGrp="1"/>
          </p:cNvSpPr>
          <p:nvPr>
            <p:ph type="title"/>
          </p:nvPr>
        </p:nvSpPr>
        <p:spPr>
          <a:xfrm>
            <a:off x="685801" y="244550"/>
            <a:ext cx="10131425" cy="1010092"/>
          </a:xfrm>
        </p:spPr>
        <p:txBody>
          <a:bodyPr>
            <a:normAutofit fontScale="90000"/>
          </a:bodyPr>
          <a:lstStyle/>
          <a:p>
            <a:br>
              <a:rPr lang="en-AU" dirty="0"/>
            </a:br>
            <a:r>
              <a:rPr lang="en-AU" dirty="0"/>
              <a:t>Preparing resources </a:t>
            </a:r>
            <a:r>
              <a:rPr lang="en-AU" sz="2000" dirty="0">
                <a:solidFill>
                  <a:schemeClr val="accent1"/>
                </a:solidFill>
              </a:rPr>
              <a:t>uNSW</a:t>
            </a:r>
            <a:br>
              <a:rPr lang="en-AU" dirty="0"/>
            </a:br>
            <a:endParaRPr lang="en-AU" dirty="0"/>
          </a:p>
        </p:txBody>
      </p:sp>
      <p:sp>
        <p:nvSpPr>
          <p:cNvPr id="3" name="Content Placeholder 2">
            <a:extLst>
              <a:ext uri="{FF2B5EF4-FFF2-40B4-BE49-F238E27FC236}">
                <a16:creationId xmlns:a16="http://schemas.microsoft.com/office/drawing/2014/main" id="{BA599D2A-6693-48FD-8AB2-19433A830FBB}"/>
              </a:ext>
            </a:extLst>
          </p:cNvPr>
          <p:cNvSpPr>
            <a:spLocks noGrp="1"/>
          </p:cNvSpPr>
          <p:nvPr>
            <p:ph idx="1"/>
          </p:nvPr>
        </p:nvSpPr>
        <p:spPr>
          <a:xfrm>
            <a:off x="685801" y="1254642"/>
            <a:ext cx="10820398" cy="5358809"/>
          </a:xfrm>
        </p:spPr>
        <p:txBody>
          <a:bodyPr>
            <a:noAutofit/>
          </a:bodyPr>
          <a:lstStyle/>
          <a:p>
            <a:pPr marL="0" indent="0">
              <a:buNone/>
            </a:pPr>
            <a:r>
              <a:rPr lang="en-AU" sz="2800" b="1" dirty="0">
                <a:solidFill>
                  <a:schemeClr val="accent1"/>
                </a:solidFill>
              </a:rPr>
              <a:t>Before the exam</a:t>
            </a:r>
            <a:endParaRPr lang="en-AU" sz="2800" dirty="0">
              <a:solidFill>
                <a:schemeClr val="accent1"/>
              </a:solidFill>
            </a:endParaRPr>
          </a:p>
          <a:p>
            <a:pPr marL="457200" indent="-457200">
              <a:buFont typeface="+mj-lt"/>
              <a:buAutoNum type="arabicPeriod"/>
            </a:pPr>
            <a:r>
              <a:rPr lang="en-AU" sz="2800" dirty="0"/>
              <a:t>Use </a:t>
            </a:r>
            <a:r>
              <a:rPr lang="en-AU" sz="2800" dirty="0">
                <a:solidFill>
                  <a:srgbClr val="FFFF00"/>
                </a:solidFill>
              </a:rPr>
              <a:t>tables of contents </a:t>
            </a:r>
            <a:r>
              <a:rPr lang="en-AU" sz="2800" dirty="0"/>
              <a:t>and </a:t>
            </a:r>
            <a:r>
              <a:rPr lang="en-AU" sz="2800" dirty="0">
                <a:solidFill>
                  <a:srgbClr val="FFFF00"/>
                </a:solidFill>
              </a:rPr>
              <a:t>index pages </a:t>
            </a:r>
            <a:r>
              <a:rPr lang="en-AU" sz="2800" dirty="0"/>
              <a:t>to locate relevant sections in the books you plan to use.</a:t>
            </a:r>
          </a:p>
          <a:p>
            <a:pPr marL="457200" indent="-457200">
              <a:buFont typeface="+mj-lt"/>
              <a:buAutoNum type="arabicPeriod"/>
            </a:pPr>
            <a:r>
              <a:rPr lang="en-AU" sz="2800" dirty="0"/>
              <a:t>Bookmark useful chapters or pages. </a:t>
            </a:r>
            <a:r>
              <a:rPr lang="en-AU" sz="2800" dirty="0">
                <a:solidFill>
                  <a:srgbClr val="FFFF00"/>
                </a:solidFill>
              </a:rPr>
              <a:t>Post-it notes </a:t>
            </a:r>
            <a:r>
              <a:rPr lang="en-AU" sz="2800" dirty="0"/>
              <a:t>can be helpful here.</a:t>
            </a:r>
          </a:p>
          <a:p>
            <a:pPr marL="457200" indent="-457200">
              <a:buFont typeface="+mj-lt"/>
              <a:buAutoNum type="arabicPeriod"/>
            </a:pPr>
            <a:r>
              <a:rPr lang="en-AU" sz="2800" dirty="0"/>
              <a:t>Prepare </a:t>
            </a:r>
            <a:r>
              <a:rPr lang="en-AU" sz="2800" dirty="0">
                <a:solidFill>
                  <a:srgbClr val="FFFF00"/>
                </a:solidFill>
              </a:rPr>
              <a:t>brief summaries</a:t>
            </a:r>
            <a:r>
              <a:rPr lang="en-AU" sz="2800" dirty="0"/>
              <a:t>, e.g. in margins of texts to provide a quick reference.</a:t>
            </a:r>
          </a:p>
          <a:p>
            <a:pPr marL="457200" indent="-457200">
              <a:buFont typeface="+mj-lt"/>
              <a:buAutoNum type="arabicPeriod"/>
            </a:pPr>
            <a:r>
              <a:rPr lang="en-AU" sz="2800" dirty="0"/>
              <a:t>Prepare a list of key information (formulae, </a:t>
            </a:r>
            <a:r>
              <a:rPr lang="en-AU" sz="2800" dirty="0">
                <a:solidFill>
                  <a:srgbClr val="FFFF00"/>
                </a:solidFill>
              </a:rPr>
              <a:t>key definitions </a:t>
            </a:r>
            <a:r>
              <a:rPr lang="en-AU" sz="2800" dirty="0"/>
              <a:t>etc.) likely to be used.</a:t>
            </a:r>
          </a:p>
          <a:p>
            <a:pPr marL="457200" indent="-457200">
              <a:buFont typeface="+mj-lt"/>
              <a:buAutoNum type="arabicPeriod"/>
            </a:pPr>
            <a:r>
              <a:rPr lang="en-AU" sz="2800" dirty="0"/>
              <a:t>Use </a:t>
            </a:r>
            <a:r>
              <a:rPr lang="en-AU" sz="2800" dirty="0">
                <a:solidFill>
                  <a:srgbClr val="FFFF00"/>
                </a:solidFill>
              </a:rPr>
              <a:t>index cards </a:t>
            </a:r>
            <a:r>
              <a:rPr lang="en-AU" sz="2800" dirty="0"/>
              <a:t>to list key topics and relevant page numbers of texts. Use one card per book. This can help you find information quickly.</a:t>
            </a:r>
          </a:p>
        </p:txBody>
      </p:sp>
    </p:spTree>
    <p:extLst>
      <p:ext uri="{BB962C8B-B14F-4D97-AF65-F5344CB8AC3E}">
        <p14:creationId xmlns:p14="http://schemas.microsoft.com/office/powerpoint/2010/main" val="175260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B2B4-3353-40A9-B437-B72CBE342CB0}"/>
              </a:ext>
            </a:extLst>
          </p:cNvPr>
          <p:cNvSpPr>
            <a:spLocks noGrp="1"/>
          </p:cNvSpPr>
          <p:nvPr>
            <p:ph type="title"/>
          </p:nvPr>
        </p:nvSpPr>
        <p:spPr/>
        <p:txBody>
          <a:bodyPr/>
          <a:lstStyle/>
          <a:p>
            <a:r>
              <a:rPr lang="en-AU" dirty="0"/>
              <a:t>Preparing notes </a:t>
            </a:r>
            <a:r>
              <a:rPr lang="en-AU" sz="1800" dirty="0">
                <a:solidFill>
                  <a:schemeClr val="accent1"/>
                </a:solidFill>
              </a:rPr>
              <a:t>uNSW</a:t>
            </a:r>
            <a:br>
              <a:rPr lang="en-AU" dirty="0"/>
            </a:br>
            <a:endParaRPr lang="en-AU" dirty="0"/>
          </a:p>
        </p:txBody>
      </p:sp>
      <p:sp>
        <p:nvSpPr>
          <p:cNvPr id="3" name="Content Placeholder 2">
            <a:extLst>
              <a:ext uri="{FF2B5EF4-FFF2-40B4-BE49-F238E27FC236}">
                <a16:creationId xmlns:a16="http://schemas.microsoft.com/office/drawing/2014/main" id="{2E1F7944-4F71-4F9B-B8B9-390FF2E85A41}"/>
              </a:ext>
            </a:extLst>
          </p:cNvPr>
          <p:cNvSpPr>
            <a:spLocks noGrp="1"/>
          </p:cNvSpPr>
          <p:nvPr>
            <p:ph idx="1"/>
          </p:nvPr>
        </p:nvSpPr>
        <p:spPr>
          <a:xfrm>
            <a:off x="685801" y="1467293"/>
            <a:ext cx="10131425" cy="4997302"/>
          </a:xfrm>
        </p:spPr>
        <p:txBody>
          <a:bodyPr>
            <a:normAutofit/>
          </a:bodyPr>
          <a:lstStyle/>
          <a:p>
            <a:pPr marL="0" indent="0">
              <a:buNone/>
            </a:pPr>
            <a:r>
              <a:rPr lang="en-AU" sz="2800" b="1" dirty="0">
                <a:solidFill>
                  <a:schemeClr val="accent1"/>
                </a:solidFill>
              </a:rPr>
              <a:t>Make some useful notes for yourself</a:t>
            </a:r>
            <a:endParaRPr lang="en-AU" sz="2800" dirty="0">
              <a:solidFill>
                <a:schemeClr val="accent1"/>
              </a:solidFill>
            </a:endParaRPr>
          </a:p>
          <a:p>
            <a:pPr marL="342900" indent="-342900">
              <a:buFont typeface="+mj-lt"/>
              <a:buAutoNum type="arabicPeriod"/>
            </a:pPr>
            <a:r>
              <a:rPr lang="en-AU" sz="2400" dirty="0"/>
              <a:t>Review the subject to get a good overview</a:t>
            </a:r>
          </a:p>
          <a:p>
            <a:pPr marL="342900" indent="-342900">
              <a:buFont typeface="+mj-lt"/>
              <a:buAutoNum type="arabicPeriod"/>
            </a:pPr>
            <a:r>
              <a:rPr lang="en-AU" sz="2400" dirty="0"/>
              <a:t>Work out the main themes and topics</a:t>
            </a:r>
          </a:p>
          <a:p>
            <a:pPr marL="342900" indent="-342900">
              <a:buFont typeface="+mj-lt"/>
              <a:buAutoNum type="arabicPeriod"/>
            </a:pPr>
            <a:r>
              <a:rPr lang="en-AU" sz="2400" dirty="0"/>
              <a:t>Identify key concepts or information</a:t>
            </a:r>
          </a:p>
          <a:p>
            <a:pPr marL="342900" indent="-342900">
              <a:buFont typeface="+mj-lt"/>
              <a:buAutoNum type="arabicPeriod"/>
            </a:pPr>
            <a:r>
              <a:rPr lang="en-AU" sz="2400" dirty="0"/>
              <a:t>Make brief and legible notes</a:t>
            </a:r>
          </a:p>
          <a:p>
            <a:pPr marL="342900" indent="-342900">
              <a:buFont typeface="+mj-lt"/>
              <a:buAutoNum type="arabicPeriod"/>
            </a:pPr>
            <a:r>
              <a:rPr lang="en-AU" sz="2400" dirty="0"/>
              <a:t>Summarise important information</a:t>
            </a:r>
          </a:p>
          <a:p>
            <a:pPr marL="342900" indent="-342900">
              <a:buFont typeface="+mj-lt"/>
              <a:buAutoNum type="arabicPeriod"/>
            </a:pPr>
            <a:r>
              <a:rPr lang="en-AU" sz="2400" dirty="0"/>
              <a:t>Use clear headings</a:t>
            </a:r>
          </a:p>
          <a:p>
            <a:pPr marL="342900" indent="-342900">
              <a:buFont typeface="+mj-lt"/>
              <a:buAutoNum type="arabicPeriod"/>
            </a:pPr>
            <a:r>
              <a:rPr lang="en-AU" sz="2400" dirty="0"/>
              <a:t>Organise notes by topic</a:t>
            </a:r>
          </a:p>
          <a:p>
            <a:pPr marL="342900" indent="-342900">
              <a:buFont typeface="+mj-lt"/>
              <a:buAutoNum type="arabicPeriod"/>
            </a:pPr>
            <a:r>
              <a:rPr lang="en-AU" sz="2400" dirty="0"/>
              <a:t>Identify how topics are connected</a:t>
            </a:r>
          </a:p>
          <a:p>
            <a:endParaRPr lang="en-AU" dirty="0"/>
          </a:p>
        </p:txBody>
      </p:sp>
    </p:spTree>
    <p:extLst>
      <p:ext uri="{BB962C8B-B14F-4D97-AF65-F5344CB8AC3E}">
        <p14:creationId xmlns:p14="http://schemas.microsoft.com/office/powerpoint/2010/main" val="391215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919E7-7826-4919-88F8-A0BC93487373}"/>
              </a:ext>
            </a:extLst>
          </p:cNvPr>
          <p:cNvSpPr>
            <a:spLocks noGrp="1"/>
          </p:cNvSpPr>
          <p:nvPr>
            <p:ph type="title"/>
          </p:nvPr>
        </p:nvSpPr>
        <p:spPr/>
        <p:txBody>
          <a:bodyPr/>
          <a:lstStyle/>
          <a:p>
            <a:r>
              <a:rPr lang="en-AU" dirty="0"/>
              <a:t>Writing Exams </a:t>
            </a:r>
            <a:r>
              <a:rPr lang="en-AU" sz="2000" dirty="0">
                <a:solidFill>
                  <a:schemeClr val="accent1"/>
                </a:solidFill>
              </a:rPr>
              <a:t>uNSW</a:t>
            </a:r>
            <a:endParaRPr lang="en-AU" sz="2000" dirty="0"/>
          </a:p>
        </p:txBody>
      </p:sp>
      <p:sp>
        <p:nvSpPr>
          <p:cNvPr id="5" name="Content Placeholder 4">
            <a:extLst>
              <a:ext uri="{FF2B5EF4-FFF2-40B4-BE49-F238E27FC236}">
                <a16:creationId xmlns:a16="http://schemas.microsoft.com/office/drawing/2014/main" id="{58E0AA0D-AD8C-4FE2-AFB4-EF6A6979E7EE}"/>
              </a:ext>
            </a:extLst>
          </p:cNvPr>
          <p:cNvSpPr>
            <a:spLocks noGrp="1"/>
          </p:cNvSpPr>
          <p:nvPr>
            <p:ph sz="half" idx="1"/>
          </p:nvPr>
        </p:nvSpPr>
        <p:spPr>
          <a:xfrm>
            <a:off x="368596" y="2065868"/>
            <a:ext cx="5117804" cy="3760774"/>
          </a:xfrm>
        </p:spPr>
        <p:txBody>
          <a:bodyPr>
            <a:normAutofit fontScale="47500" lnSpcReduction="20000"/>
          </a:bodyPr>
          <a:lstStyle/>
          <a:p>
            <a:pPr marL="0" indent="0">
              <a:buNone/>
            </a:pPr>
            <a:r>
              <a:rPr lang="en-AU" sz="6900" dirty="0">
                <a:solidFill>
                  <a:schemeClr val="accent1"/>
                </a:solidFill>
              </a:rPr>
              <a:t>Preparation</a:t>
            </a:r>
          </a:p>
          <a:p>
            <a:pPr marL="342900" lvl="0" indent="-342900">
              <a:buFont typeface="+mj-lt"/>
              <a:buAutoNum type="arabicPeriod"/>
            </a:pPr>
            <a:r>
              <a:rPr lang="en-AU" sz="6100" dirty="0"/>
              <a:t>Study your course materials</a:t>
            </a:r>
          </a:p>
          <a:p>
            <a:pPr marL="342900" lvl="0" indent="-342900">
              <a:buFont typeface="+mj-lt"/>
              <a:buAutoNum type="arabicPeriod"/>
            </a:pPr>
            <a:r>
              <a:rPr lang="en-AU" sz="6100" dirty="0"/>
              <a:t>Prepare your study area</a:t>
            </a:r>
          </a:p>
          <a:p>
            <a:pPr marL="342900" lvl="0" indent="-342900">
              <a:buFont typeface="+mj-lt"/>
              <a:buAutoNum type="arabicPeriod"/>
            </a:pPr>
            <a:r>
              <a:rPr lang="en-AU" sz="6100" dirty="0"/>
              <a:t>Prepare useful notes</a:t>
            </a:r>
          </a:p>
          <a:p>
            <a:pPr marL="342900" lvl="0" indent="-342900">
              <a:buFont typeface="+mj-lt"/>
              <a:buAutoNum type="arabicPeriod"/>
            </a:pPr>
            <a:r>
              <a:rPr lang="en-AU" sz="6100" dirty="0"/>
              <a:t>Organise your materials</a:t>
            </a:r>
          </a:p>
          <a:p>
            <a:pPr marL="342900" lvl="0" indent="-342900">
              <a:buFont typeface="+mj-lt"/>
              <a:buAutoNum type="arabicPeriod"/>
            </a:pPr>
            <a:r>
              <a:rPr lang="en-AU" sz="6100" dirty="0"/>
              <a:t>Get a good night's sleep</a:t>
            </a:r>
          </a:p>
          <a:p>
            <a:endParaRPr lang="en-AU" dirty="0"/>
          </a:p>
        </p:txBody>
      </p:sp>
      <p:sp>
        <p:nvSpPr>
          <p:cNvPr id="6" name="Content Placeholder 5">
            <a:extLst>
              <a:ext uri="{FF2B5EF4-FFF2-40B4-BE49-F238E27FC236}">
                <a16:creationId xmlns:a16="http://schemas.microsoft.com/office/drawing/2014/main" id="{85056AC5-D43D-4A2F-AD12-093F442D7D1D}"/>
              </a:ext>
            </a:extLst>
          </p:cNvPr>
          <p:cNvSpPr>
            <a:spLocks noGrp="1"/>
          </p:cNvSpPr>
          <p:nvPr>
            <p:ph sz="half" idx="2"/>
          </p:nvPr>
        </p:nvSpPr>
        <p:spPr>
          <a:xfrm>
            <a:off x="5681135" y="2065867"/>
            <a:ext cx="6142269" cy="4715933"/>
          </a:xfrm>
        </p:spPr>
        <p:txBody>
          <a:bodyPr>
            <a:normAutofit fontScale="47500" lnSpcReduction="20000"/>
          </a:bodyPr>
          <a:lstStyle/>
          <a:p>
            <a:pPr marL="0" indent="0">
              <a:buNone/>
            </a:pPr>
            <a:r>
              <a:rPr lang="en-AU" sz="7000" dirty="0">
                <a:solidFill>
                  <a:schemeClr val="accent1"/>
                </a:solidFill>
              </a:rPr>
              <a:t>On the day</a:t>
            </a:r>
          </a:p>
          <a:p>
            <a:pPr marL="342900" lvl="0" indent="-342900">
              <a:buFont typeface="+mj-lt"/>
              <a:buAutoNum type="arabicPeriod"/>
            </a:pPr>
            <a:r>
              <a:rPr lang="en-AU" sz="6200" dirty="0"/>
              <a:t>Don't panic. Pray!</a:t>
            </a:r>
          </a:p>
          <a:p>
            <a:pPr marL="342900" lvl="0" indent="-342900">
              <a:buFont typeface="+mj-lt"/>
              <a:buAutoNum type="arabicPeriod"/>
            </a:pPr>
            <a:r>
              <a:rPr lang="en-AU" sz="6200" dirty="0"/>
              <a:t>Eat something</a:t>
            </a:r>
          </a:p>
          <a:p>
            <a:pPr marL="342900" indent="-342900">
              <a:buFont typeface="+mj-lt"/>
              <a:buAutoNum type="arabicPeriod"/>
            </a:pPr>
            <a:r>
              <a:rPr lang="en-AU" sz="6200" dirty="0"/>
              <a:t>Read all the exam questions carefully</a:t>
            </a:r>
          </a:p>
          <a:p>
            <a:pPr marL="342900" indent="-342900">
              <a:buFont typeface="+mj-lt"/>
              <a:buAutoNum type="arabicPeriod"/>
            </a:pPr>
            <a:r>
              <a:rPr lang="en-AU" sz="6200" dirty="0"/>
              <a:t>Start with the easy ones</a:t>
            </a:r>
          </a:p>
          <a:p>
            <a:pPr marL="342900" indent="-342900">
              <a:buFont typeface="+mj-lt"/>
              <a:buAutoNum type="arabicPeriod"/>
            </a:pPr>
            <a:r>
              <a:rPr lang="en-AU" sz="6200" dirty="0"/>
              <a:t>Use quotations sparingly</a:t>
            </a:r>
          </a:p>
          <a:p>
            <a:pPr marL="342900" indent="-342900">
              <a:buFont typeface="+mj-lt"/>
              <a:buAutoNum type="arabicPeriod"/>
            </a:pPr>
            <a:r>
              <a:rPr lang="en-AU" sz="6200" dirty="0"/>
              <a:t>Don't over answer</a:t>
            </a:r>
          </a:p>
          <a:p>
            <a:pPr marL="342900" indent="-342900">
              <a:buFont typeface="+mj-lt"/>
              <a:buAutoNum type="arabicPeriod"/>
            </a:pPr>
            <a:r>
              <a:rPr lang="en-AU" sz="6200" dirty="0"/>
              <a:t>Be aware of the time</a:t>
            </a:r>
          </a:p>
          <a:p>
            <a:endParaRPr lang="en-AU" dirty="0"/>
          </a:p>
        </p:txBody>
      </p:sp>
    </p:spTree>
    <p:extLst>
      <p:ext uri="{BB962C8B-B14F-4D97-AF65-F5344CB8AC3E}">
        <p14:creationId xmlns:p14="http://schemas.microsoft.com/office/powerpoint/2010/main" val="275190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540D-B1B9-4B37-BB6F-61CFCF71E372}"/>
              </a:ext>
            </a:extLst>
          </p:cNvPr>
          <p:cNvSpPr>
            <a:spLocks noGrp="1"/>
          </p:cNvSpPr>
          <p:nvPr>
            <p:ph type="title"/>
          </p:nvPr>
        </p:nvSpPr>
        <p:spPr/>
        <p:txBody>
          <a:bodyPr/>
          <a:lstStyle/>
          <a:p>
            <a:r>
              <a:rPr lang="en-AU" b="1" dirty="0"/>
              <a:t>OT001-5 Task 3 - Exam</a:t>
            </a:r>
            <a:br>
              <a:rPr lang="en-AU" b="1" dirty="0"/>
            </a:br>
            <a:endParaRPr lang="en-AU" dirty="0"/>
          </a:p>
        </p:txBody>
      </p:sp>
      <p:sp>
        <p:nvSpPr>
          <p:cNvPr id="3" name="Content Placeholder 2">
            <a:extLst>
              <a:ext uri="{FF2B5EF4-FFF2-40B4-BE49-F238E27FC236}">
                <a16:creationId xmlns:a16="http://schemas.microsoft.com/office/drawing/2014/main" id="{97F5AA5E-7341-4D72-AACD-57EC10029709}"/>
              </a:ext>
            </a:extLst>
          </p:cNvPr>
          <p:cNvSpPr>
            <a:spLocks noGrp="1"/>
          </p:cNvSpPr>
          <p:nvPr>
            <p:ph idx="1"/>
          </p:nvPr>
        </p:nvSpPr>
        <p:spPr>
          <a:xfrm>
            <a:off x="685801" y="1603513"/>
            <a:ext cx="10131425" cy="4863548"/>
          </a:xfrm>
        </p:spPr>
        <p:txBody>
          <a:bodyPr>
            <a:normAutofit/>
          </a:bodyPr>
          <a:lstStyle/>
          <a:p>
            <a:pPr marL="0" indent="0">
              <a:buNone/>
            </a:pPr>
            <a:r>
              <a:rPr lang="en-AU" sz="2400" dirty="0"/>
              <a:t>Exam is in 2 parts (Pentateuch &amp; Former Prophets).</a:t>
            </a:r>
          </a:p>
          <a:p>
            <a:pPr marL="0" indent="0">
              <a:buNone/>
            </a:pPr>
            <a:r>
              <a:rPr lang="en-AU" sz="2400" dirty="0">
                <a:solidFill>
                  <a:schemeClr val="accent1">
                    <a:lumMod val="60000"/>
                    <a:lumOff val="40000"/>
                  </a:schemeClr>
                </a:solidFill>
              </a:rPr>
              <a:t>Part A </a:t>
            </a:r>
            <a:r>
              <a:rPr lang="en-AU" sz="2400" dirty="0"/>
              <a:t>has 5 questions and </a:t>
            </a:r>
            <a:r>
              <a:rPr lang="en-AU" sz="2400" dirty="0">
                <a:solidFill>
                  <a:schemeClr val="accent1">
                    <a:lumMod val="60000"/>
                    <a:lumOff val="40000"/>
                  </a:schemeClr>
                </a:solidFill>
              </a:rPr>
              <a:t>Part B</a:t>
            </a:r>
            <a:r>
              <a:rPr lang="en-AU" sz="2400" dirty="0"/>
              <a:t> has 3 questions. </a:t>
            </a:r>
          </a:p>
          <a:p>
            <a:pPr marL="0" indent="0">
              <a:buNone/>
            </a:pPr>
            <a:r>
              <a:rPr lang="en-AU" sz="2400" dirty="0"/>
              <a:t>There is a question from each section of point A of the Learning Outcomes Students must answer 1 question from each part and a third from either part.</a:t>
            </a:r>
          </a:p>
          <a:p>
            <a:pPr marL="0" indent="0">
              <a:buNone/>
            </a:pPr>
            <a:r>
              <a:rPr lang="en-AU" sz="2400" dirty="0"/>
              <a:t>Past papers are available on Moodle.</a:t>
            </a:r>
          </a:p>
          <a:p>
            <a:pPr marL="0" indent="0">
              <a:buNone/>
            </a:pPr>
            <a:r>
              <a:rPr lang="en-AU" sz="2400" b="1" dirty="0"/>
              <a:t>Length</a:t>
            </a:r>
            <a:r>
              <a:rPr lang="en-AU" sz="2400" dirty="0"/>
              <a:t>: 2 hours plus 10 minutes reading time (COVID19 3 hours –submit by 4)</a:t>
            </a:r>
          </a:p>
          <a:p>
            <a:pPr marL="0" indent="0">
              <a:buNone/>
            </a:pPr>
            <a:r>
              <a:rPr lang="en-AU" sz="2400" b="1" dirty="0"/>
              <a:t>Learning Outcomes: </a:t>
            </a:r>
            <a:r>
              <a:rPr lang="en-AU" sz="2400" dirty="0"/>
              <a:t>(See ACT links on the Unit Outline page). </a:t>
            </a:r>
            <a:br>
              <a:rPr lang="en-AU" sz="2400" b="1" dirty="0"/>
            </a:br>
            <a:r>
              <a:rPr lang="en-AU" sz="2400" dirty="0"/>
              <a:t>Know and understand: A.1</a:t>
            </a:r>
            <a:br>
              <a:rPr lang="en-AU" sz="2400" dirty="0"/>
            </a:br>
            <a:r>
              <a:rPr lang="en-AU" sz="2400" dirty="0"/>
              <a:t>Be able to: B.1-3</a:t>
            </a:r>
          </a:p>
          <a:p>
            <a:endParaRPr lang="en-AU" dirty="0"/>
          </a:p>
        </p:txBody>
      </p:sp>
    </p:spTree>
    <p:extLst>
      <p:ext uri="{BB962C8B-B14F-4D97-AF65-F5344CB8AC3E}">
        <p14:creationId xmlns:p14="http://schemas.microsoft.com/office/powerpoint/2010/main" val="115095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8E6A-D657-411E-869F-DDEDA1062AAC}"/>
              </a:ext>
            </a:extLst>
          </p:cNvPr>
          <p:cNvSpPr>
            <a:spLocks noGrp="1"/>
          </p:cNvSpPr>
          <p:nvPr>
            <p:ph type="title"/>
          </p:nvPr>
        </p:nvSpPr>
        <p:spPr>
          <a:xfrm>
            <a:off x="685801" y="609600"/>
            <a:ext cx="10131425" cy="861391"/>
          </a:xfrm>
        </p:spPr>
        <p:txBody>
          <a:bodyPr/>
          <a:lstStyle/>
          <a:p>
            <a:r>
              <a:rPr lang="en-AU" dirty="0"/>
              <a:t>What content do I need to Know?</a:t>
            </a:r>
          </a:p>
        </p:txBody>
      </p:sp>
      <p:sp>
        <p:nvSpPr>
          <p:cNvPr id="3" name="Content Placeholder 2">
            <a:extLst>
              <a:ext uri="{FF2B5EF4-FFF2-40B4-BE49-F238E27FC236}">
                <a16:creationId xmlns:a16="http://schemas.microsoft.com/office/drawing/2014/main" id="{EB0530B2-91D9-4B64-AAE3-AB39AB298641}"/>
              </a:ext>
            </a:extLst>
          </p:cNvPr>
          <p:cNvSpPr>
            <a:spLocks noGrp="1"/>
          </p:cNvSpPr>
          <p:nvPr>
            <p:ph idx="1"/>
          </p:nvPr>
        </p:nvSpPr>
        <p:spPr>
          <a:xfrm>
            <a:off x="685801" y="1749287"/>
            <a:ext cx="11201399" cy="4929809"/>
          </a:xfrm>
        </p:spPr>
        <p:txBody>
          <a:bodyPr>
            <a:normAutofit fontScale="92500" lnSpcReduction="20000"/>
          </a:bodyPr>
          <a:lstStyle/>
          <a:p>
            <a:pPr marL="0" indent="0">
              <a:buNone/>
            </a:pPr>
            <a:r>
              <a:rPr lang="en-AU" sz="2200" dirty="0"/>
              <a:t>ACT Unit Outline</a:t>
            </a:r>
          </a:p>
          <a:p>
            <a:pPr marL="0" indent="0">
              <a:buNone/>
            </a:pPr>
            <a:r>
              <a:rPr lang="en-AU" b="1" dirty="0"/>
              <a:t>OT001-512 - Old Testament Foundations</a:t>
            </a:r>
          </a:p>
          <a:p>
            <a:pPr marL="0" indent="0">
              <a:buNone/>
            </a:pPr>
            <a:r>
              <a:rPr lang="en-AU" sz="1900" dirty="0"/>
              <a:t>Learning outcomes</a:t>
            </a:r>
          </a:p>
          <a:p>
            <a:pPr marL="0" indent="0">
              <a:buNone/>
            </a:pPr>
            <a:r>
              <a:rPr lang="en-AU" sz="1900" dirty="0"/>
              <a:t>On successful completion of this unit, students will</a:t>
            </a:r>
          </a:p>
          <a:p>
            <a:pPr marL="0" indent="0">
              <a:buNone/>
            </a:pPr>
            <a:r>
              <a:rPr lang="en-AU" sz="1900" dirty="0"/>
              <a:t>A. Know and understand</a:t>
            </a:r>
          </a:p>
          <a:p>
            <a:pPr marL="0" indent="0">
              <a:buNone/>
            </a:pPr>
            <a:r>
              <a:rPr lang="en-AU" sz="1900" dirty="0"/>
              <a:t>Demonstrate essential knowledge and understanding of the contents, themes and character of the Pentateuch and Historical books</a:t>
            </a:r>
          </a:p>
          <a:p>
            <a:pPr marL="0" indent="0">
              <a:buNone/>
            </a:pPr>
            <a:r>
              <a:rPr lang="en-AU" sz="1900" dirty="0"/>
              <a:t>B. Be able to</a:t>
            </a:r>
          </a:p>
          <a:p>
            <a:pPr marL="457200" lvl="1" indent="0">
              <a:buNone/>
            </a:pPr>
            <a:r>
              <a:rPr lang="en-AU" sz="1900" dirty="0"/>
              <a:t>1. </a:t>
            </a:r>
            <a:r>
              <a:rPr lang="en-AU" sz="1900" dirty="0">
                <a:solidFill>
                  <a:schemeClr val="accent1">
                    <a:lumMod val="60000"/>
                    <a:lumOff val="40000"/>
                  </a:schemeClr>
                </a:solidFill>
              </a:rPr>
              <a:t>Outline</a:t>
            </a:r>
            <a:r>
              <a:rPr lang="en-AU" sz="1900" dirty="0"/>
              <a:t> the content and character of the Pentateuch and Historical books</a:t>
            </a:r>
          </a:p>
          <a:p>
            <a:pPr marL="457200" lvl="1" indent="0">
              <a:buNone/>
            </a:pPr>
            <a:r>
              <a:rPr lang="en-AU" sz="1900" dirty="0"/>
              <a:t>2. </a:t>
            </a:r>
            <a:r>
              <a:rPr lang="en-AU" sz="1900" dirty="0">
                <a:solidFill>
                  <a:schemeClr val="accent1">
                    <a:lumMod val="60000"/>
                    <a:lumOff val="40000"/>
                  </a:schemeClr>
                </a:solidFill>
              </a:rPr>
              <a:t>Describe</a:t>
            </a:r>
            <a:r>
              <a:rPr lang="en-AU" sz="1900" dirty="0"/>
              <a:t> cultural, historical, religious and literary influences on the Pentateuch and Historical books</a:t>
            </a:r>
          </a:p>
          <a:p>
            <a:pPr marL="457200" lvl="1" indent="0">
              <a:buNone/>
            </a:pPr>
            <a:r>
              <a:rPr lang="en-AU" sz="1900" dirty="0"/>
              <a:t>3. Present Organised </a:t>
            </a:r>
            <a:r>
              <a:rPr lang="en-AU" sz="1900" dirty="0">
                <a:solidFill>
                  <a:schemeClr val="accent1">
                    <a:lumMod val="60000"/>
                    <a:lumOff val="40000"/>
                  </a:schemeClr>
                </a:solidFill>
              </a:rPr>
              <a:t>evidence-based perspectives </a:t>
            </a:r>
            <a:r>
              <a:rPr lang="en-AU" sz="1900" dirty="0"/>
              <a:t>on the themes and theology of the Pentateuch and Historical books</a:t>
            </a:r>
          </a:p>
          <a:p>
            <a:pPr marL="0" indent="0">
              <a:buNone/>
            </a:pPr>
            <a:r>
              <a:rPr lang="en-AU" sz="1900" dirty="0"/>
              <a:t>C. Be in a position to</a:t>
            </a:r>
          </a:p>
          <a:p>
            <a:pPr marL="457200" lvl="1" indent="0">
              <a:buNone/>
            </a:pPr>
            <a:r>
              <a:rPr lang="en-AU" sz="1900" dirty="0"/>
              <a:t>1. </a:t>
            </a:r>
            <a:r>
              <a:rPr lang="en-AU" sz="1900" dirty="0">
                <a:solidFill>
                  <a:schemeClr val="accent1">
                    <a:lumMod val="60000"/>
                    <a:lumOff val="40000"/>
                  </a:schemeClr>
                </a:solidFill>
              </a:rPr>
              <a:t>Relating</a:t>
            </a:r>
            <a:r>
              <a:rPr lang="en-AU" sz="1900" dirty="0"/>
              <a:t> perspectives from ‘Old Testament Foundations’ to contemporary Christian living and ministry contexts</a:t>
            </a:r>
            <a:endParaRPr lang="en-AU" dirty="0"/>
          </a:p>
          <a:p>
            <a:endParaRPr lang="en-AU" dirty="0"/>
          </a:p>
        </p:txBody>
      </p:sp>
    </p:spTree>
    <p:extLst>
      <p:ext uri="{BB962C8B-B14F-4D97-AF65-F5344CB8AC3E}">
        <p14:creationId xmlns:p14="http://schemas.microsoft.com/office/powerpoint/2010/main" val="33613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0326-66C1-43E0-8468-DA46E098BB31}"/>
              </a:ext>
            </a:extLst>
          </p:cNvPr>
          <p:cNvSpPr>
            <a:spLocks noGrp="1"/>
          </p:cNvSpPr>
          <p:nvPr>
            <p:ph type="title"/>
          </p:nvPr>
        </p:nvSpPr>
        <p:spPr>
          <a:xfrm>
            <a:off x="685801" y="338666"/>
            <a:ext cx="10131425" cy="1456267"/>
          </a:xfrm>
        </p:spPr>
        <p:txBody>
          <a:bodyPr>
            <a:normAutofit/>
          </a:bodyPr>
          <a:lstStyle/>
          <a:p>
            <a:r>
              <a:rPr lang="en-AU" dirty="0"/>
              <a:t>Old ExaM Papers</a:t>
            </a:r>
            <a:br>
              <a:rPr lang="en-AU" dirty="0"/>
            </a:br>
            <a:r>
              <a:rPr lang="en-AU" sz="2200" dirty="0"/>
              <a:t>OLD TESTAMENT FOUNDATIONS (Online)  Semester 1, 2017  OT501</a:t>
            </a:r>
          </a:p>
        </p:txBody>
      </p:sp>
      <p:sp>
        <p:nvSpPr>
          <p:cNvPr id="3" name="Content Placeholder 2">
            <a:extLst>
              <a:ext uri="{FF2B5EF4-FFF2-40B4-BE49-F238E27FC236}">
                <a16:creationId xmlns:a16="http://schemas.microsoft.com/office/drawing/2014/main" id="{A2F6A053-0A2E-41C2-832D-B373FCB4C3E2}"/>
              </a:ext>
            </a:extLst>
          </p:cNvPr>
          <p:cNvSpPr>
            <a:spLocks noGrp="1"/>
          </p:cNvSpPr>
          <p:nvPr>
            <p:ph idx="1"/>
          </p:nvPr>
        </p:nvSpPr>
        <p:spPr>
          <a:xfrm>
            <a:off x="685801" y="1524001"/>
            <a:ext cx="11029121" cy="5221356"/>
          </a:xfrm>
        </p:spPr>
        <p:txBody>
          <a:bodyPr>
            <a:normAutofit fontScale="85000" lnSpcReduction="10000"/>
          </a:bodyPr>
          <a:lstStyle/>
          <a:p>
            <a:pPr marL="0" indent="0">
              <a:buNone/>
            </a:pPr>
            <a:r>
              <a:rPr lang="en-AU" dirty="0"/>
              <a:t>Time allowed: 2 hours (plus 10 minutes reading time)  Answer THREE questions. You must answer:    </a:t>
            </a:r>
            <a:r>
              <a:rPr lang="en-AU" dirty="0">
                <a:solidFill>
                  <a:srgbClr val="FFFF00"/>
                </a:solidFill>
              </a:rPr>
              <a:t>ONE question from Section A </a:t>
            </a:r>
            <a:r>
              <a:rPr lang="en-AU" dirty="0"/>
              <a:t>and   </a:t>
            </a:r>
            <a:r>
              <a:rPr lang="en-AU" dirty="0">
                <a:solidFill>
                  <a:srgbClr val="FFFF00"/>
                </a:solidFill>
              </a:rPr>
              <a:t>ONE question from section B</a:t>
            </a:r>
            <a:r>
              <a:rPr lang="en-AU" dirty="0"/>
              <a:t>  A </a:t>
            </a:r>
            <a:r>
              <a:rPr lang="en-AU" dirty="0">
                <a:solidFill>
                  <a:srgbClr val="FFFF00"/>
                </a:solidFill>
              </a:rPr>
              <a:t>third question from EITHER Section A OR Section B  </a:t>
            </a:r>
            <a:r>
              <a:rPr lang="en-AU" dirty="0"/>
              <a:t>All questions are of equal value.  </a:t>
            </a:r>
          </a:p>
          <a:p>
            <a:pPr marL="0" indent="0">
              <a:buNone/>
            </a:pPr>
            <a:r>
              <a:rPr lang="en-AU" dirty="0">
                <a:solidFill>
                  <a:schemeClr val="accent1">
                    <a:lumMod val="60000"/>
                    <a:lumOff val="40000"/>
                  </a:schemeClr>
                </a:solidFill>
              </a:rPr>
              <a:t>SECTION A  </a:t>
            </a:r>
          </a:p>
          <a:p>
            <a:pPr marL="0" indent="0">
              <a:buNone/>
            </a:pPr>
            <a:r>
              <a:rPr lang="en-AU" dirty="0"/>
              <a:t>1. What does Genesis 1–11 tell us about the nature of sin?  </a:t>
            </a:r>
          </a:p>
          <a:p>
            <a:pPr marL="0" indent="0">
              <a:buNone/>
            </a:pPr>
            <a:r>
              <a:rPr lang="en-AU" dirty="0"/>
              <a:t>2.Explain how the theme of the promise to Abraham runs through the stories of Isaac (Jacob  and Esau) and Jacob (Judah and Joseph).   </a:t>
            </a:r>
          </a:p>
          <a:p>
            <a:pPr marL="0" indent="0">
              <a:buNone/>
            </a:pPr>
            <a:r>
              <a:rPr lang="en-AU" dirty="0"/>
              <a:t>3.What does the golden calf episode in Exodus 32 reveal about Israel, Moses, and God?  How was the relationship between God and Israel restored?   </a:t>
            </a:r>
          </a:p>
          <a:p>
            <a:pPr marL="0" indent="0">
              <a:buNone/>
            </a:pPr>
            <a:r>
              <a:rPr lang="en-AU" dirty="0"/>
              <a:t>4. What does the book of Numbers teach us about the nature of God, the land, and Israel?  </a:t>
            </a:r>
          </a:p>
          <a:p>
            <a:pPr marL="0" indent="0">
              <a:buNone/>
            </a:pPr>
            <a:r>
              <a:rPr lang="en-AU" dirty="0"/>
              <a:t>5. What does the book of Deuteronomy teach us about the relationship between grace and  law?  </a:t>
            </a:r>
          </a:p>
          <a:p>
            <a:pPr marL="0" indent="0">
              <a:buNone/>
            </a:pPr>
            <a:r>
              <a:rPr lang="en-AU" dirty="0">
                <a:solidFill>
                  <a:schemeClr val="accent1">
                    <a:lumMod val="60000"/>
                    <a:lumOff val="40000"/>
                  </a:schemeClr>
                </a:solidFill>
              </a:rPr>
              <a:t>SECTION B  </a:t>
            </a:r>
          </a:p>
          <a:p>
            <a:pPr marL="0" indent="0">
              <a:buNone/>
            </a:pPr>
            <a:r>
              <a:rPr lang="en-AU" dirty="0"/>
              <a:t>6.“Joshua testifies to the faithfulness of God to His promises.” Evaluate this statement with  reference to the structure and content of the book of Joshua.   </a:t>
            </a:r>
          </a:p>
          <a:p>
            <a:pPr marL="0" indent="0">
              <a:buNone/>
            </a:pPr>
            <a:r>
              <a:rPr lang="en-AU" dirty="0"/>
              <a:t>7. What does the narrative concerning the establishment of the Ark of the Covenant in  Jerusalem (2 Samuel 5–6)  teach about the nature of David’s kingship?  </a:t>
            </a:r>
          </a:p>
          <a:p>
            <a:pPr marL="0" indent="0">
              <a:buNone/>
            </a:pPr>
            <a:r>
              <a:rPr lang="en-AU" dirty="0"/>
              <a:t>8.Why are the ministries of Elijah and Elisha given such prominence in 1 and 2 Kings? What  is the significance of the miracles they performed? </a:t>
            </a:r>
          </a:p>
          <a:p>
            <a:pPr marL="0" indent="0">
              <a:buNone/>
            </a:pPr>
            <a:r>
              <a:rPr lang="en-AU" dirty="0"/>
              <a:t> * END OF PAPER * </a:t>
            </a:r>
          </a:p>
        </p:txBody>
      </p:sp>
    </p:spTree>
    <p:extLst>
      <p:ext uri="{BB962C8B-B14F-4D97-AF65-F5344CB8AC3E}">
        <p14:creationId xmlns:p14="http://schemas.microsoft.com/office/powerpoint/2010/main" val="372805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A891-D592-44CF-BA0B-4726D80382BE}"/>
              </a:ext>
            </a:extLst>
          </p:cNvPr>
          <p:cNvSpPr>
            <a:spLocks noGrp="1"/>
          </p:cNvSpPr>
          <p:nvPr>
            <p:ph type="title"/>
          </p:nvPr>
        </p:nvSpPr>
        <p:spPr>
          <a:xfrm>
            <a:off x="685801" y="609601"/>
            <a:ext cx="10131425" cy="927652"/>
          </a:xfrm>
        </p:spPr>
        <p:txBody>
          <a:bodyPr/>
          <a:lstStyle/>
          <a:p>
            <a:r>
              <a:rPr lang="en-AU" dirty="0"/>
              <a:t>OLD EXAM PE007 Christian Apologetics</a:t>
            </a:r>
          </a:p>
        </p:txBody>
      </p:sp>
      <p:sp>
        <p:nvSpPr>
          <p:cNvPr id="3" name="Content Placeholder 2">
            <a:extLst>
              <a:ext uri="{FF2B5EF4-FFF2-40B4-BE49-F238E27FC236}">
                <a16:creationId xmlns:a16="http://schemas.microsoft.com/office/drawing/2014/main" id="{EEDD25F0-ED23-4702-81B4-EC9A9AF0E643}"/>
              </a:ext>
            </a:extLst>
          </p:cNvPr>
          <p:cNvSpPr>
            <a:spLocks noGrp="1"/>
          </p:cNvSpPr>
          <p:nvPr>
            <p:ph idx="1"/>
          </p:nvPr>
        </p:nvSpPr>
        <p:spPr>
          <a:xfrm>
            <a:off x="685801" y="1643270"/>
            <a:ext cx="10684564" cy="4876799"/>
          </a:xfrm>
        </p:spPr>
        <p:txBody>
          <a:bodyPr>
            <a:normAutofit fontScale="92500"/>
          </a:bodyPr>
          <a:lstStyle/>
          <a:p>
            <a:pPr marL="0" indent="0">
              <a:buNone/>
            </a:pPr>
            <a:r>
              <a:rPr lang="en-AU" b="1" dirty="0"/>
              <a:t>PE620i CHRISTIAN APOLOGETICS </a:t>
            </a:r>
            <a:r>
              <a:rPr lang="en-AU" dirty="0"/>
              <a:t> </a:t>
            </a:r>
            <a:r>
              <a:rPr lang="en-AU" b="1" dirty="0"/>
              <a:t>EXAM SEMESTER 2/2014 </a:t>
            </a:r>
            <a:endParaRPr lang="en-AU" dirty="0"/>
          </a:p>
          <a:p>
            <a:pPr marL="0" indent="0">
              <a:buNone/>
            </a:pPr>
            <a:r>
              <a:rPr lang="en-AU" b="1" dirty="0"/>
              <a:t>TIME: </a:t>
            </a:r>
            <a:r>
              <a:rPr lang="en-AU" dirty="0"/>
              <a:t>2 and 1/2 hours </a:t>
            </a:r>
          </a:p>
          <a:p>
            <a:pPr marL="0" indent="0">
              <a:buNone/>
            </a:pPr>
            <a:r>
              <a:rPr lang="en-AU" b="1" dirty="0"/>
              <a:t>INSTRUCTIONS: </a:t>
            </a:r>
            <a:r>
              <a:rPr lang="en-AU" dirty="0"/>
              <a:t>Candidates must attempt three questions, </a:t>
            </a:r>
            <a:r>
              <a:rPr lang="en-AU" dirty="0">
                <a:solidFill>
                  <a:srgbClr val="FFFF00"/>
                </a:solidFill>
              </a:rPr>
              <a:t>ONE from Section A and ONE from Section B, and the last question may be from either section. </a:t>
            </a:r>
          </a:p>
          <a:p>
            <a:pPr marL="0" indent="0">
              <a:buNone/>
            </a:pPr>
            <a:r>
              <a:rPr lang="en-AU" b="1" dirty="0">
                <a:solidFill>
                  <a:schemeClr val="accent1">
                    <a:lumMod val="40000"/>
                    <a:lumOff val="60000"/>
                  </a:schemeClr>
                </a:solidFill>
              </a:rPr>
              <a:t>SECTION A </a:t>
            </a:r>
            <a:endParaRPr lang="en-AU" dirty="0">
              <a:solidFill>
                <a:schemeClr val="accent1">
                  <a:lumMod val="40000"/>
                  <a:lumOff val="60000"/>
                </a:schemeClr>
              </a:solidFill>
            </a:endParaRPr>
          </a:p>
          <a:p>
            <a:pPr marL="0" indent="0">
              <a:buNone/>
            </a:pPr>
            <a:r>
              <a:rPr lang="en-AU" dirty="0"/>
              <a:t>1. You have applied for the position as the evangelical chaplain to Macquarie University. In your application you indicate a commitment to apologetics. In your interview for the position you are asked to define apologetics, to justify it biblically and to explain its relationship to evangelism. A member of the selection committee asks you, “Do you believe the interest some faculty and students have in ‘Postmodernity’ will have a bearing on your apologetic method?” Outline your response to these questions. </a:t>
            </a:r>
          </a:p>
          <a:p>
            <a:pPr marL="0" indent="0">
              <a:buNone/>
            </a:pPr>
            <a:r>
              <a:rPr lang="en-AU" dirty="0"/>
              <a:t>2. Discuss the strengths and weaknesses of the apologetic methods of evidentialism, classical apologetics, and pre-suppositionalism. </a:t>
            </a:r>
          </a:p>
          <a:p>
            <a:pPr marL="0" indent="0">
              <a:buNone/>
            </a:pPr>
            <a:r>
              <a:rPr lang="en-AU" dirty="0"/>
              <a:t>3. You have been asked to speak at a “seeker service” for Postmodern types who are searching for faith. The title of your address is “Possible Reasons for believing in God”. Your brief is to interact with the classical arguments for the existence of God, although you can certainly explore other arguments such as the place of myth. Outline your address. </a:t>
            </a:r>
          </a:p>
          <a:p>
            <a:pPr marL="0" indent="0">
              <a:buNone/>
            </a:pPr>
            <a:endParaRPr lang="en-AU" dirty="0"/>
          </a:p>
        </p:txBody>
      </p:sp>
    </p:spTree>
    <p:extLst>
      <p:ext uri="{BB962C8B-B14F-4D97-AF65-F5344CB8AC3E}">
        <p14:creationId xmlns:p14="http://schemas.microsoft.com/office/powerpoint/2010/main" val="345049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852BE-C978-4858-8BBD-F90B9D7AA314}"/>
              </a:ext>
            </a:extLst>
          </p:cNvPr>
          <p:cNvSpPr>
            <a:spLocks noGrp="1"/>
          </p:cNvSpPr>
          <p:nvPr>
            <p:ph idx="1"/>
          </p:nvPr>
        </p:nvSpPr>
        <p:spPr>
          <a:xfrm>
            <a:off x="685801" y="596348"/>
            <a:ext cx="10131425" cy="5830955"/>
          </a:xfrm>
        </p:spPr>
        <p:txBody>
          <a:bodyPr>
            <a:normAutofit lnSpcReduction="10000"/>
          </a:bodyPr>
          <a:lstStyle/>
          <a:p>
            <a:pPr marL="0" indent="0">
              <a:buNone/>
            </a:pPr>
            <a:r>
              <a:rPr lang="en-AU" sz="3900" dirty="0">
                <a:solidFill>
                  <a:schemeClr val="accent1">
                    <a:lumMod val="40000"/>
                    <a:lumOff val="60000"/>
                  </a:schemeClr>
                </a:solidFill>
              </a:rPr>
              <a:t>QUESTIONS FROM YOU</a:t>
            </a:r>
          </a:p>
          <a:p>
            <a:pPr marL="0" indent="0">
              <a:buNone/>
            </a:pPr>
            <a:endParaRPr lang="en-AU" sz="2400" dirty="0">
              <a:solidFill>
                <a:schemeClr val="accent1">
                  <a:lumMod val="40000"/>
                  <a:lumOff val="60000"/>
                </a:schemeClr>
              </a:solidFill>
            </a:endParaRPr>
          </a:p>
          <a:p>
            <a:pPr marL="0" indent="0">
              <a:buNone/>
            </a:pPr>
            <a:r>
              <a:rPr lang="en-AU" sz="2400" dirty="0">
                <a:solidFill>
                  <a:schemeClr val="accent1">
                    <a:lumMod val="40000"/>
                    <a:lumOff val="60000"/>
                  </a:schemeClr>
                </a:solidFill>
              </a:rPr>
              <a:t>Bible and Theology  OT</a:t>
            </a:r>
          </a:p>
          <a:p>
            <a:pPr marL="0" lvl="0" indent="0">
              <a:buNone/>
            </a:pPr>
            <a:r>
              <a:rPr lang="en-AU" sz="2400" dirty="0"/>
              <a:t>How will the questions be different to previous years' questions given the different nature of the exam?</a:t>
            </a:r>
          </a:p>
          <a:p>
            <a:pPr marL="0" lvl="0" indent="0">
              <a:buNone/>
            </a:pPr>
            <a:r>
              <a:rPr lang="en-AU" sz="2400" dirty="0"/>
              <a:t>How should we prepare for the exam?</a:t>
            </a:r>
          </a:p>
          <a:p>
            <a:pPr marL="0" lvl="0" indent="0">
              <a:buNone/>
            </a:pPr>
            <a:r>
              <a:rPr lang="en-AU" sz="2400" dirty="0"/>
              <a:t>How much time is recommended in preparing for an exam?</a:t>
            </a:r>
          </a:p>
          <a:p>
            <a:pPr marL="0" lvl="0" indent="0">
              <a:buNone/>
            </a:pPr>
            <a:r>
              <a:rPr lang="en-AU" sz="2400" dirty="0"/>
              <a:t>What kind of study notes should I prepare?</a:t>
            </a:r>
          </a:p>
          <a:p>
            <a:pPr marL="0" indent="0">
              <a:buNone/>
            </a:pPr>
            <a:r>
              <a:rPr lang="en-AU" sz="2400" dirty="0">
                <a:solidFill>
                  <a:schemeClr val="accent1">
                    <a:lumMod val="40000"/>
                    <a:lumOff val="60000"/>
                  </a:schemeClr>
                </a:solidFill>
              </a:rPr>
              <a:t>PE007  Apologetics</a:t>
            </a:r>
          </a:p>
          <a:p>
            <a:pPr marL="0" indent="0">
              <a:buNone/>
            </a:pPr>
            <a:r>
              <a:rPr lang="en-AU" sz="2400" dirty="0"/>
              <a:t>Have been told it is an open book exam.</a:t>
            </a:r>
          </a:p>
          <a:p>
            <a:pPr marL="0" lvl="0" indent="0">
              <a:buNone/>
            </a:pPr>
            <a:r>
              <a:rPr lang="en-AU" sz="2400" dirty="0"/>
              <a:t>Wondering how many questions there will be? </a:t>
            </a:r>
          </a:p>
          <a:p>
            <a:pPr marL="0" lvl="0" indent="0">
              <a:buNone/>
            </a:pPr>
            <a:r>
              <a:rPr lang="en-AU" sz="2400" dirty="0"/>
              <a:t>Does open book mean you can look up the lecture notes?</a:t>
            </a:r>
          </a:p>
          <a:p>
            <a:endParaRPr lang="en-AU" dirty="0"/>
          </a:p>
        </p:txBody>
      </p:sp>
    </p:spTree>
    <p:extLst>
      <p:ext uri="{BB962C8B-B14F-4D97-AF65-F5344CB8AC3E}">
        <p14:creationId xmlns:p14="http://schemas.microsoft.com/office/powerpoint/2010/main" val="25592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5D3C61-6FA9-422E-8D17-99A2E06D52FB}"/>
              </a:ext>
            </a:extLst>
          </p:cNvPr>
          <p:cNvSpPr>
            <a:spLocks noGrp="1"/>
          </p:cNvSpPr>
          <p:nvPr>
            <p:ph idx="1"/>
          </p:nvPr>
        </p:nvSpPr>
        <p:spPr>
          <a:xfrm>
            <a:off x="778566" y="591563"/>
            <a:ext cx="10131425" cy="5623707"/>
          </a:xfrm>
        </p:spPr>
        <p:txBody>
          <a:bodyPr>
            <a:normAutofit/>
          </a:bodyPr>
          <a:lstStyle/>
          <a:p>
            <a:pPr marL="0" indent="0">
              <a:buNone/>
            </a:pPr>
            <a:r>
              <a:rPr lang="en-AU" b="1" dirty="0">
                <a:solidFill>
                  <a:schemeClr val="accent1">
                    <a:lumMod val="40000"/>
                    <a:lumOff val="60000"/>
                  </a:schemeClr>
                </a:solidFill>
              </a:rPr>
              <a:t>SECTION B </a:t>
            </a:r>
            <a:endParaRPr lang="en-AU" dirty="0">
              <a:solidFill>
                <a:schemeClr val="accent1">
                  <a:lumMod val="40000"/>
                  <a:lumOff val="60000"/>
                </a:schemeClr>
              </a:solidFill>
            </a:endParaRPr>
          </a:p>
          <a:p>
            <a:pPr marL="0" indent="0">
              <a:buNone/>
            </a:pPr>
            <a:r>
              <a:rPr lang="en-AU" dirty="0"/>
              <a:t>5A. In a question and answer session at a church ministry outreach event you are asked by a non-church attender, “Why is there suffering and evil in the world?” Outline your response. </a:t>
            </a:r>
          </a:p>
          <a:p>
            <a:pPr marL="0" indent="0">
              <a:buNone/>
            </a:pPr>
            <a:r>
              <a:rPr lang="en-AU" b="1" dirty="0"/>
              <a:t>OR </a:t>
            </a:r>
            <a:endParaRPr lang="en-AU" dirty="0"/>
          </a:p>
          <a:p>
            <a:pPr marL="0" indent="0">
              <a:buNone/>
            </a:pPr>
            <a:r>
              <a:rPr lang="en-AU" dirty="0"/>
              <a:t>5B. Outline the Humean argument against miracles. How would you counter David Hume’s concerns? </a:t>
            </a:r>
          </a:p>
          <a:p>
            <a:pPr marL="0" indent="0">
              <a:buNone/>
            </a:pPr>
            <a:r>
              <a:rPr lang="en-AU" dirty="0"/>
              <a:t>6. You are addressing a group of law students on the resurrection. They refer to Dixon J. of the High Court in the </a:t>
            </a:r>
            <a:r>
              <a:rPr lang="en-AU" i="1" dirty="0"/>
              <a:t>Briginshaw </a:t>
            </a:r>
            <a:r>
              <a:rPr lang="en-AU" dirty="0"/>
              <a:t>case: “the inherent unlikelihood of an occurrence, or the gravity of the considerations flowing from a particular finding are considerations” that impact the amount of evidence required to establish an incredible event. They insist that more evidence is needed for the resurrection than for an ordinary event. Set out your best case for the resurrection of Jesus, knowing these students are also concerned about the credibility of the Gospels. </a:t>
            </a:r>
          </a:p>
          <a:p>
            <a:pPr marL="0" indent="0">
              <a:buNone/>
            </a:pPr>
            <a:r>
              <a:rPr lang="en-AU" dirty="0"/>
              <a:t>7. Describe and evaluate the understanding of religion taken by Ludwig Feuerbach </a:t>
            </a:r>
            <a:r>
              <a:rPr lang="en-AU" b="1" dirty="0"/>
              <a:t>and/or </a:t>
            </a:r>
            <a:r>
              <a:rPr lang="en-AU" dirty="0"/>
              <a:t>Sigmund Freud. What is your apologetic reply?</a:t>
            </a:r>
            <a:endParaRPr lang="en-AU" dirty="0">
              <a:hlinkClick r:id="rId2"/>
            </a:endParaRPr>
          </a:p>
          <a:p>
            <a:pPr marL="0" indent="0">
              <a:buNone/>
            </a:pPr>
            <a:r>
              <a:rPr lang="en-AU" dirty="0">
                <a:hlinkClick r:id="rId2"/>
              </a:rPr>
              <a:t>https://www.actheology.edu.au/unit/PE007-612/</a:t>
            </a:r>
            <a:endParaRPr lang="en-AU" dirty="0"/>
          </a:p>
          <a:p>
            <a:endParaRPr lang="en-AU" dirty="0"/>
          </a:p>
        </p:txBody>
      </p:sp>
    </p:spTree>
    <p:extLst>
      <p:ext uri="{BB962C8B-B14F-4D97-AF65-F5344CB8AC3E}">
        <p14:creationId xmlns:p14="http://schemas.microsoft.com/office/powerpoint/2010/main" val="258866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5556-954C-44F8-A5BC-1268249362A7}"/>
              </a:ext>
            </a:extLst>
          </p:cNvPr>
          <p:cNvSpPr>
            <a:spLocks noGrp="1"/>
          </p:cNvSpPr>
          <p:nvPr>
            <p:ph type="title"/>
          </p:nvPr>
        </p:nvSpPr>
        <p:spPr>
          <a:xfrm>
            <a:off x="685801" y="609601"/>
            <a:ext cx="10131425" cy="887896"/>
          </a:xfrm>
        </p:spPr>
        <p:txBody>
          <a:bodyPr/>
          <a:lstStyle/>
          <a:p>
            <a:r>
              <a:rPr lang="en-AU" dirty="0"/>
              <a:t>Advice from MC Lecturers</a:t>
            </a:r>
          </a:p>
        </p:txBody>
      </p:sp>
      <p:sp>
        <p:nvSpPr>
          <p:cNvPr id="3" name="Content Placeholder 2">
            <a:extLst>
              <a:ext uri="{FF2B5EF4-FFF2-40B4-BE49-F238E27FC236}">
                <a16:creationId xmlns:a16="http://schemas.microsoft.com/office/drawing/2014/main" id="{A73EDB10-BD2C-419A-9295-5DDB78C56696}"/>
              </a:ext>
            </a:extLst>
          </p:cNvPr>
          <p:cNvSpPr>
            <a:spLocks noGrp="1"/>
          </p:cNvSpPr>
          <p:nvPr>
            <p:ph idx="1"/>
          </p:nvPr>
        </p:nvSpPr>
        <p:spPr>
          <a:xfrm>
            <a:off x="685801" y="1311966"/>
            <a:ext cx="10131425" cy="5115340"/>
          </a:xfrm>
        </p:spPr>
        <p:txBody>
          <a:bodyPr>
            <a:normAutofit/>
          </a:bodyPr>
          <a:lstStyle/>
          <a:p>
            <a:pPr marL="0" indent="0">
              <a:buNone/>
            </a:pPr>
            <a:r>
              <a:rPr lang="en-US" sz="2000" dirty="0">
                <a:solidFill>
                  <a:schemeClr val="accent1">
                    <a:lumMod val="40000"/>
                    <a:lumOff val="60000"/>
                  </a:schemeClr>
                </a:solidFill>
              </a:rPr>
              <a:t>In exegetical notes in an examination you should:</a:t>
            </a:r>
            <a:endParaRPr lang="en-AU" sz="2000" dirty="0">
              <a:solidFill>
                <a:schemeClr val="accent1">
                  <a:lumMod val="40000"/>
                  <a:lumOff val="60000"/>
                </a:schemeClr>
              </a:solidFill>
            </a:endParaRPr>
          </a:p>
          <a:p>
            <a:pPr marL="0" indent="0">
              <a:buNone/>
            </a:pPr>
            <a:r>
              <a:rPr lang="en-US" sz="2000" dirty="0"/>
              <a:t>* explain the meaning of the </a:t>
            </a:r>
            <a:r>
              <a:rPr lang="en-US" sz="2000" dirty="0">
                <a:solidFill>
                  <a:schemeClr val="accent1">
                    <a:lumMod val="40000"/>
                    <a:lumOff val="60000"/>
                  </a:schemeClr>
                </a:solidFill>
              </a:rPr>
              <a:t>passage as a whole</a:t>
            </a:r>
            <a:endParaRPr lang="en-AU" sz="2000" dirty="0">
              <a:solidFill>
                <a:schemeClr val="accent1">
                  <a:lumMod val="40000"/>
                  <a:lumOff val="60000"/>
                </a:schemeClr>
              </a:solidFill>
            </a:endParaRPr>
          </a:p>
          <a:p>
            <a:pPr marL="0" indent="0">
              <a:buNone/>
            </a:pPr>
            <a:r>
              <a:rPr lang="en-US" sz="2000" dirty="0"/>
              <a:t>* discuss the </a:t>
            </a:r>
            <a:r>
              <a:rPr lang="en-US" sz="2000" dirty="0">
                <a:solidFill>
                  <a:schemeClr val="accent1">
                    <a:lumMod val="40000"/>
                    <a:lumOff val="60000"/>
                  </a:schemeClr>
                </a:solidFill>
              </a:rPr>
              <a:t>relationship between the passage and the book </a:t>
            </a:r>
            <a:r>
              <a:rPr lang="en-US" sz="2000" dirty="0"/>
              <a:t>from which it comes, particularly looking at what comes immediately before</a:t>
            </a:r>
            <a:endParaRPr lang="en-AU" sz="2000" dirty="0"/>
          </a:p>
          <a:p>
            <a:pPr marL="0" indent="0">
              <a:buNone/>
            </a:pPr>
            <a:r>
              <a:rPr lang="en-US" sz="2000" dirty="0"/>
              <a:t>* where appropriate, show how any </a:t>
            </a:r>
            <a:r>
              <a:rPr lang="en-US" sz="2000" dirty="0">
                <a:solidFill>
                  <a:schemeClr val="accent1">
                    <a:lumMod val="40000"/>
                    <a:lumOff val="60000"/>
                  </a:schemeClr>
                </a:solidFill>
              </a:rPr>
              <a:t>background knowledge </a:t>
            </a:r>
            <a:r>
              <a:rPr lang="en-US" sz="2000" dirty="0"/>
              <a:t>(</a:t>
            </a:r>
            <a:r>
              <a:rPr lang="en-US" sz="2000" dirty="0" err="1"/>
              <a:t>eg.</a:t>
            </a:r>
            <a:r>
              <a:rPr lang="en-US" sz="2000" dirty="0"/>
              <a:t> historical information, Old Testament references) helps us to interpret the passage</a:t>
            </a:r>
            <a:endParaRPr lang="en-AU" sz="2000" dirty="0"/>
          </a:p>
          <a:p>
            <a:pPr marL="0" indent="0">
              <a:buNone/>
            </a:pPr>
            <a:r>
              <a:rPr lang="en-US" sz="2000" dirty="0"/>
              <a:t>*  where appropriate, discuss </a:t>
            </a:r>
            <a:r>
              <a:rPr lang="en-US" sz="2000" dirty="0">
                <a:solidFill>
                  <a:schemeClr val="accent1">
                    <a:lumMod val="40000"/>
                    <a:lumOff val="60000"/>
                  </a:schemeClr>
                </a:solidFill>
              </a:rPr>
              <a:t>any difficulties of interpretation</a:t>
            </a:r>
            <a:endParaRPr lang="en-AU" sz="2000" dirty="0">
              <a:solidFill>
                <a:schemeClr val="accent1">
                  <a:lumMod val="40000"/>
                  <a:lumOff val="60000"/>
                </a:schemeClr>
              </a:solidFill>
            </a:endParaRPr>
          </a:p>
          <a:p>
            <a:pPr marL="0" indent="0">
              <a:buNone/>
            </a:pPr>
            <a:r>
              <a:rPr lang="en-US" sz="2000" dirty="0"/>
              <a:t>* explain how </a:t>
            </a:r>
            <a:r>
              <a:rPr lang="en-US" sz="2000" dirty="0">
                <a:solidFill>
                  <a:schemeClr val="accent1">
                    <a:lumMod val="40000"/>
                    <a:lumOff val="60000"/>
                  </a:schemeClr>
                </a:solidFill>
              </a:rPr>
              <a:t>significant words and phrases </a:t>
            </a:r>
            <a:r>
              <a:rPr lang="en-US" sz="2000" dirty="0"/>
              <a:t>contribute to the effect of the passage</a:t>
            </a:r>
            <a:endParaRPr lang="en-AU" sz="2000" dirty="0"/>
          </a:p>
          <a:p>
            <a:pPr marL="0" indent="0">
              <a:buNone/>
            </a:pPr>
            <a:r>
              <a:rPr lang="en-US" sz="2000" dirty="0"/>
              <a:t>Full sentences should still normally be used, but note form will be permitted if time is running out.</a:t>
            </a:r>
          </a:p>
          <a:p>
            <a:pPr marL="0" indent="0">
              <a:buNone/>
            </a:pPr>
            <a:r>
              <a:rPr lang="en-US" sz="2000" dirty="0"/>
              <a:t>(From David Starling)</a:t>
            </a:r>
            <a:endParaRPr lang="en-AU" sz="2000" dirty="0"/>
          </a:p>
        </p:txBody>
      </p:sp>
    </p:spTree>
    <p:extLst>
      <p:ext uri="{BB962C8B-B14F-4D97-AF65-F5344CB8AC3E}">
        <p14:creationId xmlns:p14="http://schemas.microsoft.com/office/powerpoint/2010/main" val="22802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0B2E3-26B6-498D-9E9B-1687CFD12173}"/>
              </a:ext>
            </a:extLst>
          </p:cNvPr>
          <p:cNvSpPr>
            <a:spLocks noGrp="1"/>
          </p:cNvSpPr>
          <p:nvPr>
            <p:ph idx="1"/>
          </p:nvPr>
        </p:nvSpPr>
        <p:spPr>
          <a:xfrm>
            <a:off x="685801" y="424070"/>
            <a:ext cx="10131425" cy="6109251"/>
          </a:xfrm>
        </p:spPr>
        <p:txBody>
          <a:bodyPr>
            <a:normAutofit fontScale="77500" lnSpcReduction="20000"/>
          </a:bodyPr>
          <a:lstStyle/>
          <a:p>
            <a:pPr marL="0" indent="0">
              <a:buNone/>
            </a:pPr>
            <a:r>
              <a:rPr lang="en-AU" sz="3600" b="1" dirty="0">
                <a:solidFill>
                  <a:schemeClr val="accent1">
                    <a:lumMod val="40000"/>
                    <a:lumOff val="60000"/>
                  </a:schemeClr>
                </a:solidFill>
              </a:rPr>
              <a:t>CH001 online Details:</a:t>
            </a:r>
            <a:endParaRPr lang="en-AU" sz="3600" dirty="0">
              <a:solidFill>
                <a:schemeClr val="accent1">
                  <a:lumMod val="40000"/>
                  <a:lumOff val="60000"/>
                </a:schemeClr>
              </a:solidFill>
            </a:endParaRPr>
          </a:p>
          <a:p>
            <a:pPr marL="0" indent="0">
              <a:buNone/>
            </a:pPr>
            <a:r>
              <a:rPr lang="en-AU" sz="3600" dirty="0"/>
              <a:t>The Exam will be administered via Moodle: During exam week, students can access the questions at any time.  Dates will be 4-12 June. These dates might be different for other subjects.</a:t>
            </a:r>
          </a:p>
          <a:p>
            <a:pPr marL="0" indent="0">
              <a:buNone/>
            </a:pPr>
            <a:r>
              <a:rPr lang="en-US" sz="3600" dirty="0"/>
              <a:t> </a:t>
            </a:r>
            <a:endParaRPr lang="en-AU" sz="3600" dirty="0"/>
          </a:p>
          <a:p>
            <a:pPr marL="0" indent="0">
              <a:buNone/>
            </a:pPr>
            <a:r>
              <a:rPr lang="en-US" sz="3600" b="1" dirty="0"/>
              <a:t>Structure of exam</a:t>
            </a:r>
            <a:endParaRPr lang="en-AU" sz="3600" dirty="0"/>
          </a:p>
          <a:p>
            <a:pPr marL="0" indent="0">
              <a:buNone/>
            </a:pPr>
            <a:r>
              <a:rPr lang="en-US" sz="3600" dirty="0"/>
              <a:t>You will need to answer one question from Part A and one question from Part C of the syllabus.</a:t>
            </a:r>
            <a:endParaRPr lang="en-AU" sz="3600" dirty="0"/>
          </a:p>
          <a:p>
            <a:pPr marL="0" indent="0">
              <a:buNone/>
            </a:pPr>
            <a:r>
              <a:rPr lang="en-US" sz="3600" dirty="0"/>
              <a:t>Part A = module 1-4 </a:t>
            </a:r>
            <a:endParaRPr lang="en-AU" sz="3600" dirty="0"/>
          </a:p>
          <a:p>
            <a:pPr marL="0" indent="0">
              <a:buNone/>
            </a:pPr>
            <a:r>
              <a:rPr lang="en-US" sz="3600" dirty="0"/>
              <a:t>Part C = modules 10- 14</a:t>
            </a:r>
            <a:endParaRPr lang="en-AU" sz="3600" dirty="0"/>
          </a:p>
          <a:p>
            <a:pPr marL="0" indent="0">
              <a:buNone/>
            </a:pPr>
            <a:r>
              <a:rPr lang="en-AU" sz="3600" dirty="0"/>
              <a:t>It is a good idea </a:t>
            </a:r>
            <a:r>
              <a:rPr lang="en-AU" sz="3600" dirty="0">
                <a:solidFill>
                  <a:srgbClr val="FFFF00"/>
                </a:solidFill>
              </a:rPr>
              <a:t>to study at least 2 topics from Section A and 2 topics from Section C. </a:t>
            </a:r>
          </a:p>
          <a:p>
            <a:pPr marL="0" indent="0">
              <a:buNone/>
            </a:pPr>
            <a:r>
              <a:rPr lang="en-AU" sz="3600" dirty="0"/>
              <a:t>(From Nichole Starling)</a:t>
            </a:r>
          </a:p>
          <a:p>
            <a:pPr marL="0" indent="0">
              <a:buNone/>
            </a:pPr>
            <a:endParaRPr lang="en-AU" dirty="0"/>
          </a:p>
        </p:txBody>
      </p:sp>
    </p:spTree>
    <p:extLst>
      <p:ext uri="{BB962C8B-B14F-4D97-AF65-F5344CB8AC3E}">
        <p14:creationId xmlns:p14="http://schemas.microsoft.com/office/powerpoint/2010/main" val="221356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DE403-B4B3-4358-BEAF-FB2CDE036AD6}"/>
              </a:ext>
            </a:extLst>
          </p:cNvPr>
          <p:cNvSpPr>
            <a:spLocks noGrp="1"/>
          </p:cNvSpPr>
          <p:nvPr>
            <p:ph idx="1"/>
          </p:nvPr>
        </p:nvSpPr>
        <p:spPr>
          <a:xfrm>
            <a:off x="685801" y="278297"/>
            <a:ext cx="10131425" cy="6334538"/>
          </a:xfrm>
        </p:spPr>
        <p:txBody>
          <a:bodyPr>
            <a:normAutofit/>
          </a:bodyPr>
          <a:lstStyle/>
          <a:p>
            <a:pPr marL="0" indent="0">
              <a:buNone/>
            </a:pPr>
            <a:r>
              <a:rPr lang="en-AU" sz="2000" b="1" dirty="0"/>
              <a:t>CH001 online continued</a:t>
            </a:r>
          </a:p>
          <a:p>
            <a:pPr marL="0" indent="0">
              <a:buNone/>
            </a:pPr>
            <a:r>
              <a:rPr lang="en-AU" dirty="0"/>
              <a:t>For open-book exams, basic referencing is required: just the author, title, and page number provided in any format. Any verbatim material must be acknowledged with quotation marks and basic referencing. </a:t>
            </a:r>
          </a:p>
          <a:p>
            <a:pPr marL="0" indent="0">
              <a:buNone/>
            </a:pPr>
            <a:r>
              <a:rPr lang="en-AU" dirty="0"/>
              <a:t>Make sure you look at the question and address all parts of it explicitly in your answer. </a:t>
            </a:r>
          </a:p>
          <a:p>
            <a:pPr marL="0" indent="0">
              <a:buNone/>
            </a:pPr>
            <a:r>
              <a:rPr lang="en-AU" dirty="0"/>
              <a:t>- In this exam, you will be given a </a:t>
            </a:r>
            <a:r>
              <a:rPr lang="en-AU" dirty="0">
                <a:solidFill>
                  <a:schemeClr val="accent1">
                    <a:lumMod val="40000"/>
                    <a:lumOff val="60000"/>
                  </a:schemeClr>
                </a:solidFill>
              </a:rPr>
              <a:t>primary source extract </a:t>
            </a:r>
            <a:r>
              <a:rPr lang="en-AU" dirty="0"/>
              <a:t>and you will need to show that you have read the primary source and understood it. Keep coming back to the primary source in your answer.</a:t>
            </a:r>
          </a:p>
          <a:p>
            <a:pPr marL="0" indent="0">
              <a:buNone/>
            </a:pPr>
            <a:r>
              <a:rPr lang="en-AU" dirty="0"/>
              <a:t>- include dates and details – show that you understand the historical context.</a:t>
            </a:r>
          </a:p>
          <a:p>
            <a:pPr marL="0" lvl="0" indent="0">
              <a:buNone/>
            </a:pPr>
            <a:r>
              <a:rPr lang="en-AU" dirty="0"/>
              <a:t>- scholars – the best answers will also interact critically with the various interpretations that can be found in the secondary literature but most importantly interact with the primary sources</a:t>
            </a:r>
          </a:p>
          <a:p>
            <a:pPr marL="0" lvl="0" indent="0">
              <a:buNone/>
            </a:pPr>
            <a:r>
              <a:rPr lang="en-AU" dirty="0">
                <a:solidFill>
                  <a:schemeClr val="accent1">
                    <a:lumMod val="40000"/>
                    <a:lumOff val="60000"/>
                  </a:schemeClr>
                </a:solidFill>
              </a:rPr>
              <a:t>How to Study?</a:t>
            </a:r>
          </a:p>
          <a:p>
            <a:pPr lvl="0"/>
            <a:r>
              <a:rPr lang="en-AU" dirty="0"/>
              <a:t>do past papers (they will look different to the one you will do, but they will give you an idea of the kind of questions you might get).</a:t>
            </a:r>
          </a:p>
          <a:p>
            <a:pPr lvl="0"/>
            <a:r>
              <a:rPr lang="en-AU" dirty="0"/>
              <a:t>look at primary sources and think about how you would respond to them / incorporate them into your answer.</a:t>
            </a:r>
          </a:p>
          <a:p>
            <a:pPr lvl="0"/>
            <a:r>
              <a:rPr lang="en-AU" dirty="0"/>
              <a:t>Read through the background readings and further readings. Work out the main points being made in each article / book chapter and pick out some key quotes relating to the topic.</a:t>
            </a:r>
            <a:endParaRPr lang="en-AU" sz="2000" dirty="0"/>
          </a:p>
        </p:txBody>
      </p:sp>
    </p:spTree>
    <p:extLst>
      <p:ext uri="{BB962C8B-B14F-4D97-AF65-F5344CB8AC3E}">
        <p14:creationId xmlns:p14="http://schemas.microsoft.com/office/powerpoint/2010/main" val="146796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8B03-BAB2-47C6-85AB-46D3AEB6B588}"/>
              </a:ext>
            </a:extLst>
          </p:cNvPr>
          <p:cNvSpPr>
            <a:spLocks noGrp="1"/>
          </p:cNvSpPr>
          <p:nvPr>
            <p:ph type="title"/>
          </p:nvPr>
        </p:nvSpPr>
        <p:spPr/>
        <p:txBody>
          <a:bodyPr/>
          <a:lstStyle/>
          <a:p>
            <a:r>
              <a:rPr lang="en-AU" b="1" dirty="0"/>
              <a:t>Open-book exams</a:t>
            </a:r>
            <a:br>
              <a:rPr lang="en-AU" dirty="0"/>
            </a:br>
            <a:endParaRPr lang="en-AU" dirty="0"/>
          </a:p>
        </p:txBody>
      </p:sp>
      <p:sp>
        <p:nvSpPr>
          <p:cNvPr id="3" name="Content Placeholder 2">
            <a:extLst>
              <a:ext uri="{FF2B5EF4-FFF2-40B4-BE49-F238E27FC236}">
                <a16:creationId xmlns:a16="http://schemas.microsoft.com/office/drawing/2014/main" id="{1FC5C0C7-4FE5-4F9C-B899-6381AF46C7E5}"/>
              </a:ext>
            </a:extLst>
          </p:cNvPr>
          <p:cNvSpPr>
            <a:spLocks noGrp="1"/>
          </p:cNvSpPr>
          <p:nvPr>
            <p:ph idx="1"/>
          </p:nvPr>
        </p:nvSpPr>
        <p:spPr>
          <a:xfrm>
            <a:off x="685800" y="1509822"/>
            <a:ext cx="11010013" cy="5124893"/>
          </a:xfrm>
        </p:spPr>
        <p:txBody>
          <a:bodyPr>
            <a:normAutofit lnSpcReduction="10000"/>
          </a:bodyPr>
          <a:lstStyle/>
          <a:p>
            <a:pPr marL="0" indent="0">
              <a:buNone/>
            </a:pPr>
            <a:r>
              <a:rPr lang="en-AU" sz="3000" dirty="0"/>
              <a:t>One of the biggest myths about </a:t>
            </a:r>
            <a:r>
              <a:rPr lang="en-AU" sz="3200" b="1" dirty="0">
                <a:solidFill>
                  <a:schemeClr val="accent1">
                    <a:lumMod val="60000"/>
                    <a:lumOff val="40000"/>
                  </a:schemeClr>
                </a:solidFill>
              </a:rPr>
              <a:t>open-book exams </a:t>
            </a:r>
            <a:r>
              <a:rPr lang="en-AU" sz="3000" dirty="0"/>
              <a:t>is that you don't need to study for them. (</a:t>
            </a:r>
            <a:r>
              <a:rPr lang="en-AU" sz="3000" dirty="0">
                <a:solidFill>
                  <a:srgbClr val="FFFF00"/>
                </a:solidFill>
              </a:rPr>
              <a:t>False</a:t>
            </a:r>
            <a:r>
              <a:rPr lang="en-AU" sz="3000" dirty="0"/>
              <a:t>)</a:t>
            </a:r>
          </a:p>
          <a:p>
            <a:pPr marL="0" indent="0">
              <a:buNone/>
            </a:pPr>
            <a:r>
              <a:rPr lang="en-AU" sz="3000" dirty="0"/>
              <a:t>While these exams don't test your memory, they do </a:t>
            </a:r>
          </a:p>
          <a:p>
            <a:r>
              <a:rPr lang="en-AU" sz="4300" b="1" dirty="0">
                <a:solidFill>
                  <a:schemeClr val="accent1">
                    <a:lumMod val="60000"/>
                    <a:lumOff val="40000"/>
                  </a:schemeClr>
                </a:solidFill>
              </a:rPr>
              <a:t>Test your ability to find and use information, solve problems and apply knowledge effectively. </a:t>
            </a:r>
          </a:p>
          <a:p>
            <a:pPr marL="0" indent="0">
              <a:spcBef>
                <a:spcPts val="1200"/>
              </a:spcBef>
              <a:spcAft>
                <a:spcPts val="0"/>
              </a:spcAft>
              <a:buNone/>
            </a:pPr>
            <a:r>
              <a:rPr lang="en-AU" sz="3000" dirty="0"/>
              <a:t>So make sure you are fully familiar with your </a:t>
            </a:r>
            <a:r>
              <a:rPr lang="en-AU" sz="3000" dirty="0">
                <a:solidFill>
                  <a:srgbClr val="FFFF00"/>
                </a:solidFill>
              </a:rPr>
              <a:t>texts</a:t>
            </a:r>
            <a:r>
              <a:rPr lang="en-AU" sz="3000" dirty="0"/>
              <a:t> and </a:t>
            </a:r>
            <a:r>
              <a:rPr lang="en-AU" sz="3000" dirty="0">
                <a:solidFill>
                  <a:srgbClr val="FFFF00"/>
                </a:solidFill>
              </a:rPr>
              <a:t>notes</a:t>
            </a:r>
            <a:r>
              <a:rPr lang="en-AU" sz="3000" dirty="0"/>
              <a:t> and know where to find necessary information. </a:t>
            </a:r>
            <a:r>
              <a:rPr lang="en-AU" sz="3200" dirty="0">
                <a:hlinkClick r:id="rId2"/>
              </a:rPr>
              <a:t>https://student.unsw.edu.au/preparing-open-book-exams</a:t>
            </a:r>
            <a:endParaRPr lang="en-AU" sz="3000" dirty="0"/>
          </a:p>
          <a:p>
            <a:pPr marL="0" indent="0">
              <a:buNone/>
            </a:pPr>
            <a:endParaRPr lang="en-AU" dirty="0"/>
          </a:p>
        </p:txBody>
      </p:sp>
    </p:spTree>
    <p:extLst>
      <p:ext uri="{BB962C8B-B14F-4D97-AF65-F5344CB8AC3E}">
        <p14:creationId xmlns:p14="http://schemas.microsoft.com/office/powerpoint/2010/main" val="421242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1DC53-FC68-4D36-8900-4FB8A1454243}"/>
              </a:ext>
            </a:extLst>
          </p:cNvPr>
          <p:cNvSpPr>
            <a:spLocks noGrp="1"/>
          </p:cNvSpPr>
          <p:nvPr>
            <p:ph idx="1"/>
          </p:nvPr>
        </p:nvSpPr>
        <p:spPr>
          <a:xfrm>
            <a:off x="606288" y="636104"/>
            <a:ext cx="10131425" cy="5936974"/>
          </a:xfrm>
        </p:spPr>
        <p:txBody>
          <a:bodyPr>
            <a:normAutofit/>
          </a:bodyPr>
          <a:lstStyle/>
          <a:p>
            <a:pPr marL="0" indent="0">
              <a:buNone/>
            </a:pPr>
            <a:r>
              <a:rPr lang="en-AU" sz="2400" dirty="0"/>
              <a:t>My normal advice for students writing an exam, modified for an open book exam, is as </a:t>
            </a:r>
            <a:r>
              <a:rPr lang="en-AU" sz="2400"/>
              <a:t>follows:</a:t>
            </a:r>
            <a:endParaRPr lang="en-AU" dirty="0"/>
          </a:p>
          <a:p>
            <a:pPr marL="0" indent="0">
              <a:buNone/>
            </a:pPr>
            <a:r>
              <a:rPr lang="en-AU" dirty="0"/>
              <a:t>1. Read the question, then read it again. Make sure you know what’s being asked of you.</a:t>
            </a:r>
          </a:p>
          <a:p>
            <a:pPr marL="0" indent="0">
              <a:buNone/>
            </a:pPr>
            <a:r>
              <a:rPr lang="en-AU" dirty="0"/>
              <a:t>2. Sketch out the framework of your answer to the question, leaving a little space after each heading.</a:t>
            </a:r>
          </a:p>
          <a:p>
            <a:pPr marL="0" indent="0">
              <a:buNone/>
            </a:pPr>
            <a:r>
              <a:rPr lang="en-AU" dirty="0"/>
              <a:t>3. Figure out where information to help supplement your answer can be found. Use your knowledge to identify the topic of the question. This should lead you to the relevant section of both the course notes and the textbook(s). [If the student isn’t sure about their ability to identify topics, they should consult the ACT unit description (https://www.actheology.edu.au/our-units/) and look under “content” before their exam. Notes are often structured to follow this content.]</a:t>
            </a:r>
          </a:p>
          <a:p>
            <a:pPr marL="0" indent="0">
              <a:buNone/>
            </a:pPr>
            <a:r>
              <a:rPr lang="en-AU" dirty="0"/>
              <a:t>4. Quickly skim this material while keeping the framework from 2. in mind. Note, in the space you left, which parts you will be using to supplement your answer.</a:t>
            </a:r>
          </a:p>
          <a:p>
            <a:pPr marL="0" indent="0">
              <a:buNone/>
            </a:pPr>
            <a:r>
              <a:rPr lang="en-AU" dirty="0"/>
              <a:t>5. Write your answer. As a general rule, you should be aiming to make about 10 substantive, independent points in the course of answering your question, not including introduction or conclusion. Make sure to link these points together into a coherent argument.</a:t>
            </a:r>
          </a:p>
          <a:p>
            <a:pPr marL="0" indent="0">
              <a:buNone/>
            </a:pPr>
            <a:r>
              <a:rPr lang="en-AU" dirty="0"/>
              <a:t>6. If they have done all of the above they can walk from the exam with confidence.</a:t>
            </a:r>
          </a:p>
          <a:p>
            <a:pPr marL="0" indent="0">
              <a:buNone/>
            </a:pPr>
            <a:r>
              <a:rPr lang="en-AU" dirty="0"/>
              <a:t>(From Matthew  Andrew)</a:t>
            </a:r>
          </a:p>
        </p:txBody>
      </p:sp>
    </p:spTree>
    <p:extLst>
      <p:ext uri="{BB962C8B-B14F-4D97-AF65-F5344CB8AC3E}">
        <p14:creationId xmlns:p14="http://schemas.microsoft.com/office/powerpoint/2010/main" val="282524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8EA1-EFAB-4E0D-B832-21408CA1A702}"/>
              </a:ext>
            </a:extLst>
          </p:cNvPr>
          <p:cNvSpPr>
            <a:spLocks noGrp="1"/>
          </p:cNvSpPr>
          <p:nvPr>
            <p:ph type="title"/>
          </p:nvPr>
        </p:nvSpPr>
        <p:spPr/>
        <p:txBody>
          <a:bodyPr/>
          <a:lstStyle/>
          <a:p>
            <a:r>
              <a:rPr lang="en-AU" dirty="0"/>
              <a:t>Preparing for OPEN book exams</a:t>
            </a:r>
          </a:p>
        </p:txBody>
      </p:sp>
      <p:sp>
        <p:nvSpPr>
          <p:cNvPr id="3" name="Content Placeholder 2">
            <a:extLst>
              <a:ext uri="{FF2B5EF4-FFF2-40B4-BE49-F238E27FC236}">
                <a16:creationId xmlns:a16="http://schemas.microsoft.com/office/drawing/2014/main" id="{EC210F2E-F3E3-4EE2-898A-CBF8418B00E2}"/>
              </a:ext>
            </a:extLst>
          </p:cNvPr>
          <p:cNvSpPr>
            <a:spLocks noGrp="1"/>
          </p:cNvSpPr>
          <p:nvPr>
            <p:ph idx="1"/>
          </p:nvPr>
        </p:nvSpPr>
        <p:spPr>
          <a:xfrm>
            <a:off x="685801" y="1807535"/>
            <a:ext cx="10538790" cy="4657060"/>
          </a:xfrm>
        </p:spPr>
        <p:txBody>
          <a:bodyPr>
            <a:normAutofit/>
          </a:bodyPr>
          <a:lstStyle/>
          <a:p>
            <a:pPr marL="342900" indent="-342900">
              <a:lnSpc>
                <a:spcPct val="150000"/>
              </a:lnSpc>
              <a:buFont typeface="+mj-lt"/>
              <a:buAutoNum type="arabicPeriod"/>
            </a:pPr>
            <a:r>
              <a:rPr lang="en-AU" sz="2800" dirty="0"/>
              <a:t>Exam Format – type and number of questions, time allowance</a:t>
            </a:r>
          </a:p>
          <a:p>
            <a:pPr marL="342900" indent="-342900">
              <a:lnSpc>
                <a:spcPct val="150000"/>
              </a:lnSpc>
              <a:buFont typeface="+mj-lt"/>
              <a:buAutoNum type="arabicPeriod"/>
            </a:pPr>
            <a:r>
              <a:rPr lang="en-AU" sz="2800" dirty="0"/>
              <a:t>Unit Outline – cover all, study notes, fill in blanks</a:t>
            </a:r>
          </a:p>
          <a:p>
            <a:pPr marL="342900" indent="-342900">
              <a:lnSpc>
                <a:spcPct val="150000"/>
              </a:lnSpc>
              <a:buFont typeface="+mj-lt"/>
              <a:buAutoNum type="arabicPeriod"/>
            </a:pPr>
            <a:r>
              <a:rPr lang="en-AU" sz="2800" dirty="0"/>
              <a:t>Readings – tag useful sections  </a:t>
            </a:r>
          </a:p>
          <a:p>
            <a:pPr marL="342900" indent="-342900">
              <a:lnSpc>
                <a:spcPct val="150000"/>
              </a:lnSpc>
              <a:buFont typeface="+mj-lt"/>
              <a:buAutoNum type="arabicPeriod"/>
            </a:pPr>
            <a:r>
              <a:rPr lang="en-AU" sz="2800" dirty="0"/>
              <a:t>Practice questions– old exams, use a timer </a:t>
            </a:r>
          </a:p>
          <a:p>
            <a:pPr marL="342900" indent="-342900">
              <a:lnSpc>
                <a:spcPct val="150000"/>
              </a:lnSpc>
              <a:buFont typeface="+mj-lt"/>
              <a:buAutoNum type="arabicPeriod"/>
            </a:pPr>
            <a:r>
              <a:rPr lang="en-AU" sz="2800" dirty="0"/>
              <a:t>Create  ‘cheat sheets’ -  connect theory /practice, problem/solution</a:t>
            </a:r>
          </a:p>
        </p:txBody>
      </p:sp>
    </p:spTree>
    <p:extLst>
      <p:ext uri="{BB962C8B-B14F-4D97-AF65-F5344CB8AC3E}">
        <p14:creationId xmlns:p14="http://schemas.microsoft.com/office/powerpoint/2010/main" val="245559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FEB3-5BB2-4CD0-A285-13548225355F}"/>
              </a:ext>
            </a:extLst>
          </p:cNvPr>
          <p:cNvSpPr>
            <a:spLocks noGrp="1"/>
          </p:cNvSpPr>
          <p:nvPr>
            <p:ph type="title"/>
          </p:nvPr>
        </p:nvSpPr>
        <p:spPr/>
        <p:txBody>
          <a:bodyPr/>
          <a:lstStyle/>
          <a:p>
            <a:r>
              <a:rPr lang="en-AU" dirty="0"/>
              <a:t>How do you think best?</a:t>
            </a:r>
          </a:p>
        </p:txBody>
      </p:sp>
      <p:pic>
        <p:nvPicPr>
          <p:cNvPr id="13" name="Content Placeholder 12">
            <a:extLst>
              <a:ext uri="{FF2B5EF4-FFF2-40B4-BE49-F238E27FC236}">
                <a16:creationId xmlns:a16="http://schemas.microsoft.com/office/drawing/2014/main" id="{A7031528-4519-409F-93D2-D65F861750CF}"/>
              </a:ext>
            </a:extLst>
          </p:cNvPr>
          <p:cNvPicPr>
            <a:picLocks noGrp="1" noChangeAspect="1"/>
          </p:cNvPicPr>
          <p:nvPr>
            <p:ph sz="half" idx="2"/>
          </p:nvPr>
        </p:nvPicPr>
        <p:blipFill>
          <a:blip r:embed="rId2"/>
          <a:stretch>
            <a:fillRect/>
          </a:stretch>
        </p:blipFill>
        <p:spPr>
          <a:xfrm>
            <a:off x="6756322" y="906863"/>
            <a:ext cx="4995862" cy="3330574"/>
          </a:xfrm>
        </p:spPr>
      </p:pic>
      <p:pic>
        <p:nvPicPr>
          <p:cNvPr id="11" name="Content Placeholder 10">
            <a:extLst>
              <a:ext uri="{FF2B5EF4-FFF2-40B4-BE49-F238E27FC236}">
                <a16:creationId xmlns:a16="http://schemas.microsoft.com/office/drawing/2014/main" id="{00869FA3-0C4E-4A20-9D0E-A2C3F896E803}"/>
              </a:ext>
            </a:extLst>
          </p:cNvPr>
          <p:cNvPicPr>
            <a:picLocks noGrp="1" noChangeAspect="1"/>
          </p:cNvPicPr>
          <p:nvPr>
            <p:ph sz="half" idx="1"/>
          </p:nvPr>
        </p:nvPicPr>
        <p:blipFill>
          <a:blip r:embed="rId3"/>
          <a:stretch>
            <a:fillRect/>
          </a:stretch>
        </p:blipFill>
        <p:spPr>
          <a:xfrm>
            <a:off x="685800" y="2301081"/>
            <a:ext cx="4995863" cy="3330575"/>
          </a:xfrm>
        </p:spPr>
      </p:pic>
      <p:pic>
        <p:nvPicPr>
          <p:cNvPr id="15" name="Picture 14">
            <a:extLst>
              <a:ext uri="{FF2B5EF4-FFF2-40B4-BE49-F238E27FC236}">
                <a16:creationId xmlns:a16="http://schemas.microsoft.com/office/drawing/2014/main" id="{3DCF77CF-A195-4AF6-A8D5-AD34C01223F7}"/>
              </a:ext>
            </a:extLst>
          </p:cNvPr>
          <p:cNvPicPr>
            <a:picLocks noChangeAspect="1"/>
          </p:cNvPicPr>
          <p:nvPr/>
        </p:nvPicPr>
        <p:blipFill>
          <a:blip r:embed="rId4"/>
          <a:stretch>
            <a:fillRect/>
          </a:stretch>
        </p:blipFill>
        <p:spPr>
          <a:xfrm>
            <a:off x="4745300" y="3077634"/>
            <a:ext cx="2701400" cy="3429000"/>
          </a:xfrm>
          <a:prstGeom prst="rect">
            <a:avLst/>
          </a:prstGeom>
        </p:spPr>
      </p:pic>
    </p:spTree>
    <p:extLst>
      <p:ext uri="{BB962C8B-B14F-4D97-AF65-F5344CB8AC3E}">
        <p14:creationId xmlns:p14="http://schemas.microsoft.com/office/powerpoint/2010/main" val="4153759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{DA219FD3-1FA8-4909-AA25-68AE4AA3B0E0}tf03457452</Template>
  <TotalTime>276</TotalTime>
  <Words>2209</Words>
  <Application>Microsoft Office PowerPoint</Application>
  <PresentationFormat>Widescreen</PresentationFormat>
  <Paragraphs>167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Open book exams</vt:lpstr>
      <vt:lpstr>PowerPoint Presentation</vt:lpstr>
      <vt:lpstr>Advice from MC Lecturers</vt:lpstr>
      <vt:lpstr>PowerPoint Presentation</vt:lpstr>
      <vt:lpstr>PowerPoint Presentation</vt:lpstr>
      <vt:lpstr>Open-book exams </vt:lpstr>
      <vt:lpstr>PowerPoint Presentation</vt:lpstr>
      <vt:lpstr>Preparing for OPEN book exams</vt:lpstr>
      <vt:lpstr>How do you think best?</vt:lpstr>
      <vt:lpstr>All Business</vt:lpstr>
      <vt:lpstr>Free thinker</vt:lpstr>
      <vt:lpstr>The pattern of salvation foreshadowed</vt:lpstr>
      <vt:lpstr> Preparing resources uNSW </vt:lpstr>
      <vt:lpstr>Preparing notes uNSW </vt:lpstr>
      <vt:lpstr>Writing Exams uNSW</vt:lpstr>
      <vt:lpstr>OT001-5 Task 3 - Exam </vt:lpstr>
      <vt:lpstr>What content do I need to Know?</vt:lpstr>
      <vt:lpstr>Old ExaM Papers OLD TESTAMENT FOUNDATIONS (Online)  Semester 1, 2017  OT501</vt:lpstr>
      <vt:lpstr>OLD EXAM PE007 Christian Apologetics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book exams</dc:title>
  <dc:creator>Wendy Noble</dc:creator>
  <cp:lastModifiedBy>Wendy Noble</cp:lastModifiedBy>
  <cp:revision>23</cp:revision>
  <dcterms:created xsi:type="dcterms:W3CDTF">2020-05-20T01:54:09Z</dcterms:created>
  <dcterms:modified xsi:type="dcterms:W3CDTF">2020-10-13T02:05:07Z</dcterms:modified>
</cp:coreProperties>
</file>